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53"/>
  </p:notesMasterIdLst>
  <p:handoutMasterIdLst>
    <p:handoutMasterId r:id="rId54"/>
  </p:handoutMasterIdLst>
  <p:sldIdLst>
    <p:sldId id="322" r:id="rId5"/>
    <p:sldId id="317" r:id="rId6"/>
    <p:sldId id="293" r:id="rId7"/>
    <p:sldId id="295"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58" r:id="rId37"/>
    <p:sldId id="259" r:id="rId38"/>
    <p:sldId id="260" r:id="rId39"/>
    <p:sldId id="261" r:id="rId40"/>
    <p:sldId id="299" r:id="rId41"/>
    <p:sldId id="300" r:id="rId42"/>
    <p:sldId id="301" r:id="rId43"/>
    <p:sldId id="302" r:id="rId44"/>
    <p:sldId id="303" r:id="rId45"/>
    <p:sldId id="304" r:id="rId46"/>
    <p:sldId id="331" r:id="rId47"/>
    <p:sldId id="306" r:id="rId48"/>
    <p:sldId id="307" r:id="rId49"/>
    <p:sldId id="296" r:id="rId50"/>
    <p:sldId id="297" r:id="rId51"/>
    <p:sldId id="298" r:id="rId52"/>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293"/>
            <p14:sldId id="295"/>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58"/>
            <p14:sldId id="259"/>
            <p14:sldId id="260"/>
            <p14:sldId id="261"/>
            <p14:sldId id="299"/>
            <p14:sldId id="300"/>
            <p14:sldId id="301"/>
            <p14:sldId id="302"/>
            <p14:sldId id="303"/>
            <p14:sldId id="304"/>
            <p14:sldId id="331"/>
            <p14:sldId id="306"/>
            <p14:sldId id="307"/>
            <p14:sldId id="296"/>
            <p14:sldId id="297"/>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 Umapathy Eaganathan" userId="3e88f75f-24f1-45dc-9c56-d37a15a72da6" providerId="ADAL" clId="{5E2F4D25-5485-47A7-9F9A-3CF1C9541AC0}"/>
    <pc:docChg chg="addSld delSld modSld modMainMaster modSection">
      <pc:chgData name="Ts. Umapathy Eaganathan" userId="3e88f75f-24f1-45dc-9c56-d37a15a72da6" providerId="ADAL" clId="{5E2F4D25-5485-47A7-9F9A-3CF1C9541AC0}" dt="2024-01-08T15:37:54.387" v="53" actId="20577"/>
      <pc:docMkLst>
        <pc:docMk/>
      </pc:docMkLst>
      <pc:sldChg chg="del">
        <pc:chgData name="Ts. Umapathy Eaganathan" userId="3e88f75f-24f1-45dc-9c56-d37a15a72da6" providerId="ADAL" clId="{5E2F4D25-5485-47A7-9F9A-3CF1C9541AC0}" dt="2024-01-08T15:37:46.567" v="32" actId="2696"/>
        <pc:sldMkLst>
          <pc:docMk/>
          <pc:sldMk cId="1431626590" sldId="257"/>
        </pc:sldMkLst>
      </pc:sldChg>
      <pc:sldChg chg="modSp add mod">
        <pc:chgData name="Ts. Umapathy Eaganathan" userId="3e88f75f-24f1-45dc-9c56-d37a15a72da6" providerId="ADAL" clId="{5E2F4D25-5485-47A7-9F9A-3CF1C9541AC0}" dt="2024-01-08T15:37:54.387" v="53" actId="20577"/>
        <pc:sldMkLst>
          <pc:docMk/>
          <pc:sldMk cId="66905897" sldId="322"/>
        </pc:sldMkLst>
        <pc:spChg chg="mod">
          <ac:chgData name="Ts. Umapathy Eaganathan" userId="3e88f75f-24f1-45dc-9c56-d37a15a72da6" providerId="ADAL" clId="{5E2F4D25-5485-47A7-9F9A-3CF1C9541AC0}" dt="2024-01-08T15:37:54.387" v="53" actId="20577"/>
          <ac:spMkLst>
            <pc:docMk/>
            <pc:sldMk cId="66905897" sldId="322"/>
            <ac:spMk id="5" creationId="{E5A64D6D-4F7B-C4E6-3DF0-51112DC6C859}"/>
          </ac:spMkLst>
        </pc:spChg>
      </pc:sldChg>
      <pc:sldMasterChg chg="modSp mod">
        <pc:chgData name="Ts. Umapathy Eaganathan" userId="3e88f75f-24f1-45dc-9c56-d37a15a72da6" providerId="ADAL" clId="{5E2F4D25-5485-47A7-9F9A-3CF1C9541AC0}" dt="2024-01-08T13:03:07.839" v="30" actId="20577"/>
        <pc:sldMasterMkLst>
          <pc:docMk/>
          <pc:sldMasterMk cId="0" sldId="2147483651"/>
        </pc:sldMasterMkLst>
        <pc:spChg chg="mod">
          <ac:chgData name="Ts. Umapathy Eaganathan" userId="3e88f75f-24f1-45dc-9c56-d37a15a72da6" providerId="ADAL" clId="{5E2F4D25-5485-47A7-9F9A-3CF1C9541AC0}" dt="2024-01-08T13:03:07.839" v="30" actId="20577"/>
          <ac:spMkLst>
            <pc:docMk/>
            <pc:sldMasterMk cId="0" sldId="2147483651"/>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975" y="868363"/>
            <a:ext cx="6191250" cy="3482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55838" y="9440646"/>
            <a:ext cx="2949787" cy="496967"/>
          </a:xfrm>
          <a:prstGeom prst="rect">
            <a:avLst/>
          </a:prstGeom>
        </p:spPr>
        <p:txBody>
          <a:bodyPr/>
          <a:lstStyle/>
          <a:p>
            <a:fld id="{4857FF85-6A2F-4619-9CBF-52AC7AC9A260}" type="slidenum">
              <a:rPr lang="en-US" smtClean="0"/>
              <a:t>33</a:t>
            </a:fld>
            <a:endParaRPr lang="en-US"/>
          </a:p>
        </p:txBody>
      </p:sp>
    </p:spTree>
    <p:extLst>
      <p:ext uri="{BB962C8B-B14F-4D97-AF65-F5344CB8AC3E}">
        <p14:creationId xmlns:p14="http://schemas.microsoft.com/office/powerpoint/2010/main" val="146353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975" y="868363"/>
            <a:ext cx="6191250" cy="3482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55838" y="9440646"/>
            <a:ext cx="2949787" cy="496967"/>
          </a:xfrm>
          <a:prstGeom prst="rect">
            <a:avLst/>
          </a:prstGeom>
        </p:spPr>
        <p:txBody>
          <a:bodyPr/>
          <a:lstStyle/>
          <a:p>
            <a:fld id="{4857FF85-6A2F-4619-9CBF-52AC7AC9A260}" type="slidenum">
              <a:rPr lang="en-US" smtClean="0"/>
              <a:t>34</a:t>
            </a:fld>
            <a:endParaRPr lang="en-US"/>
          </a:p>
        </p:txBody>
      </p:sp>
    </p:spTree>
    <p:extLst>
      <p:ext uri="{BB962C8B-B14F-4D97-AF65-F5344CB8AC3E}">
        <p14:creationId xmlns:p14="http://schemas.microsoft.com/office/powerpoint/2010/main" val="201151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975" y="868363"/>
            <a:ext cx="6191250" cy="3482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55838" y="9440646"/>
            <a:ext cx="2949787" cy="496967"/>
          </a:xfrm>
          <a:prstGeom prst="rect">
            <a:avLst/>
          </a:prstGeom>
        </p:spPr>
        <p:txBody>
          <a:bodyPr/>
          <a:lstStyle/>
          <a:p>
            <a:fld id="{4857FF85-6A2F-4619-9CBF-52AC7AC9A260}" type="slidenum">
              <a:rPr lang="en-US" smtClean="0"/>
              <a:t>36</a:t>
            </a:fld>
            <a:endParaRPr lang="en-US"/>
          </a:p>
        </p:txBody>
      </p:sp>
    </p:spTree>
    <p:extLst>
      <p:ext uri="{BB962C8B-B14F-4D97-AF65-F5344CB8AC3E}">
        <p14:creationId xmlns:p14="http://schemas.microsoft.com/office/powerpoint/2010/main" val="1568772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771043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a:t>Click to edit Master title style</a:t>
            </a:r>
            <a:endParaRPr lang="en-GB"/>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a:t>Click to edit Master title style</a:t>
            </a:r>
            <a:endParaRPr lang="en-GB"/>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CT024-3-3 Distributed Computer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Processes and Threads</a:t>
            </a:r>
          </a:p>
        </p:txBody>
      </p:sp>
      <p:sp>
        <p:nvSpPr>
          <p:cNvPr id="4" name="TextBox 3">
            <a:extLst>
              <a:ext uri="{FF2B5EF4-FFF2-40B4-BE49-F238E27FC236}">
                <a16:creationId xmlns:a16="http://schemas.microsoft.com/office/drawing/2014/main" id="{9F3E9605-4B84-E658-54C8-C4B2018A7017}"/>
              </a:ext>
            </a:extLst>
          </p:cNvPr>
          <p:cNvSpPr txBox="1"/>
          <p:nvPr userDrawn="1"/>
        </p:nvSpPr>
        <p:spPr>
          <a:xfrm>
            <a:off x="10752725" y="6619375"/>
            <a:ext cx="1162594"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s://en.wikipedia.org/wiki/Inter-process_communication"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dirty="0">
                <a:latin typeface="Montserrat"/>
              </a:rPr>
              <a:t>Processes and Threads</a:t>
            </a:r>
            <a:endParaRPr lang="en-MY" dirty="0"/>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068588" y="1429092"/>
            <a:ext cx="10724242" cy="711199"/>
          </a:xfrm>
        </p:spPr>
        <p:txBody>
          <a:bodyPr/>
          <a:lstStyle/>
          <a:p>
            <a:pPr marL="0" indent="0">
              <a:buNone/>
            </a:pPr>
            <a:r>
              <a:rPr lang="en-US" sz="6600" kern="0" dirty="0"/>
              <a:t>Distributed Computer   Systems</a:t>
            </a:r>
          </a:p>
          <a:p>
            <a:pPr marL="0" indent="0">
              <a:buNone/>
            </a:pPr>
            <a:r>
              <a:rPr lang="en-US" sz="2800" kern="0" dirty="0"/>
              <a:t>    CT024-3-3-DCOMS and VE </a:t>
            </a:r>
          </a:p>
          <a:p>
            <a:pPr marL="0" indent="0">
              <a:buNone/>
            </a:pPr>
            <a:r>
              <a:rPr lang="en-US" dirty="0"/>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b="1" dirty="0">
                <a:solidFill>
                  <a:schemeClr val="accent6"/>
                </a:solidFill>
              </a:rPr>
              <a:t>Process States (2)</a:t>
            </a:r>
          </a:p>
        </p:txBody>
      </p:sp>
      <p:sp>
        <p:nvSpPr>
          <p:cNvPr id="9219" name="Rectangle 3"/>
          <p:cNvSpPr>
            <a:spLocks noGrp="1" noChangeArrowheads="1"/>
          </p:cNvSpPr>
          <p:nvPr>
            <p:ph type="body" idx="1"/>
          </p:nvPr>
        </p:nvSpPr>
        <p:spPr>
          <a:xfrm>
            <a:off x="2295524" y="4464542"/>
            <a:ext cx="7772400" cy="1828800"/>
          </a:xfrm>
        </p:spPr>
        <p:txBody>
          <a:bodyPr/>
          <a:lstStyle/>
          <a:p>
            <a:r>
              <a:rPr lang="en-US" altLang="en-US" sz="2800" dirty="0"/>
              <a:t>Lowest layer of process-structured OS</a:t>
            </a:r>
          </a:p>
          <a:p>
            <a:pPr lvl="1"/>
            <a:r>
              <a:rPr lang="en-US" altLang="en-US" sz="2400" dirty="0"/>
              <a:t>handles interrupts, scheduling</a:t>
            </a:r>
          </a:p>
          <a:p>
            <a:r>
              <a:rPr lang="en-US" altLang="en-US" sz="2800" dirty="0"/>
              <a:t>Above that layer are sequential processes</a:t>
            </a:r>
          </a:p>
        </p:txBody>
      </p:sp>
      <p:pic>
        <p:nvPicPr>
          <p:cNvPr id="922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663" y="1341327"/>
            <a:ext cx="506412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950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668842" y="171450"/>
            <a:ext cx="7772400" cy="857250"/>
          </a:xfrm>
        </p:spPr>
        <p:txBody>
          <a:bodyPr/>
          <a:lstStyle/>
          <a:p>
            <a:r>
              <a:rPr lang="en-US" altLang="en-US" b="1" dirty="0">
                <a:solidFill>
                  <a:schemeClr val="accent6"/>
                </a:solidFill>
              </a:rPr>
              <a:t>Implementation of Processes (1)</a:t>
            </a:r>
          </a:p>
        </p:txBody>
      </p:sp>
      <p:sp>
        <p:nvSpPr>
          <p:cNvPr id="10243" name="Rectangle 3"/>
          <p:cNvSpPr>
            <a:spLocks noGrp="1" noChangeArrowheads="1"/>
          </p:cNvSpPr>
          <p:nvPr>
            <p:ph type="body" idx="1"/>
          </p:nvPr>
        </p:nvSpPr>
        <p:spPr>
          <a:xfrm>
            <a:off x="2311400" y="5656910"/>
            <a:ext cx="7772400" cy="514350"/>
          </a:xfrm>
        </p:spPr>
        <p:txBody>
          <a:bodyPr/>
          <a:lstStyle/>
          <a:p>
            <a:pPr algn="ctr">
              <a:lnSpc>
                <a:spcPct val="90000"/>
              </a:lnSpc>
              <a:buFontTx/>
              <a:buNone/>
            </a:pPr>
            <a:r>
              <a:rPr lang="en-US" altLang="en-US" dirty="0"/>
              <a:t>Fields of a process table entry</a:t>
            </a:r>
          </a:p>
        </p:txBody>
      </p:sp>
      <p:pic>
        <p:nvPicPr>
          <p:cNvPr id="10262"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3472" y="1313914"/>
            <a:ext cx="7089775"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612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b="1" dirty="0">
                <a:solidFill>
                  <a:schemeClr val="accent6"/>
                </a:solidFill>
              </a:rPr>
              <a:t>Implementation of Processes (2)</a:t>
            </a:r>
          </a:p>
        </p:txBody>
      </p:sp>
      <p:sp>
        <p:nvSpPr>
          <p:cNvPr id="11267" name="Rectangle 3"/>
          <p:cNvSpPr>
            <a:spLocks noGrp="1" noChangeArrowheads="1"/>
          </p:cNvSpPr>
          <p:nvPr>
            <p:ph type="body" idx="1"/>
          </p:nvPr>
        </p:nvSpPr>
        <p:spPr>
          <a:xfrm>
            <a:off x="2209801" y="5153026"/>
            <a:ext cx="8086725" cy="942975"/>
          </a:xfrm>
        </p:spPr>
        <p:txBody>
          <a:bodyPr/>
          <a:lstStyle/>
          <a:p>
            <a:pPr marL="609600" indent="-609600">
              <a:lnSpc>
                <a:spcPct val="90000"/>
              </a:lnSpc>
              <a:buNone/>
            </a:pPr>
            <a:r>
              <a:rPr lang="en-US" altLang="en-US" sz="2800" dirty="0"/>
              <a:t>Skeleton of what lowest level of OS does when an interrupt occurs</a:t>
            </a:r>
          </a:p>
          <a:p>
            <a:pPr marL="609600" indent="-609600">
              <a:lnSpc>
                <a:spcPct val="90000"/>
              </a:lnSpc>
              <a:spcBef>
                <a:spcPct val="50000"/>
              </a:spcBef>
              <a:buFontTx/>
              <a:buAutoNum type="arabicPeriod"/>
            </a:pPr>
            <a:endParaRPr lang="en-US" altLang="en-US" sz="2400" dirty="0"/>
          </a:p>
          <a:p>
            <a:pPr marL="609600" indent="-609600">
              <a:lnSpc>
                <a:spcPct val="90000"/>
              </a:lnSpc>
              <a:buFontTx/>
              <a:buAutoNum type="arabicPeriod"/>
            </a:pPr>
            <a:endParaRPr lang="en-US" altLang="en-US" sz="2800" dirty="0"/>
          </a:p>
        </p:txBody>
      </p:sp>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900" y="1590675"/>
            <a:ext cx="6648450"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644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b="1" dirty="0">
                <a:solidFill>
                  <a:schemeClr val="accent6"/>
                </a:solidFill>
              </a:rPr>
              <a:t>Threads</a:t>
            </a:r>
            <a:br>
              <a:rPr lang="en-US" altLang="en-US" b="1" dirty="0">
                <a:solidFill>
                  <a:schemeClr val="accent6"/>
                </a:solidFill>
              </a:rPr>
            </a:br>
            <a:r>
              <a:rPr lang="en-US" altLang="en-US" sz="3200" dirty="0">
                <a:solidFill>
                  <a:schemeClr val="accent6"/>
                </a:solidFill>
              </a:rPr>
              <a:t>The Thread Model (1)</a:t>
            </a:r>
            <a:endParaRPr lang="en-US" altLang="en-US" b="1" dirty="0">
              <a:solidFill>
                <a:schemeClr val="accent6"/>
              </a:solidFill>
            </a:endParaRPr>
          </a:p>
        </p:txBody>
      </p:sp>
      <p:sp>
        <p:nvSpPr>
          <p:cNvPr id="12291" name="Rectangle 3"/>
          <p:cNvSpPr>
            <a:spLocks noGrp="1" noChangeArrowheads="1"/>
          </p:cNvSpPr>
          <p:nvPr>
            <p:ph type="body" idx="1"/>
          </p:nvPr>
        </p:nvSpPr>
        <p:spPr>
          <a:xfrm>
            <a:off x="2209800" y="5381626"/>
            <a:ext cx="7772400" cy="714375"/>
          </a:xfrm>
        </p:spPr>
        <p:txBody>
          <a:bodyPr/>
          <a:lstStyle/>
          <a:p>
            <a:pPr>
              <a:lnSpc>
                <a:spcPct val="90000"/>
              </a:lnSpc>
              <a:buFontTx/>
              <a:buNone/>
            </a:pPr>
            <a:r>
              <a:rPr lang="en-US" altLang="en-US"/>
              <a:t>(a) Three processes each with one thread</a:t>
            </a:r>
          </a:p>
          <a:p>
            <a:pPr>
              <a:lnSpc>
                <a:spcPct val="90000"/>
              </a:lnSpc>
              <a:buFontTx/>
              <a:buNone/>
            </a:pPr>
            <a:r>
              <a:rPr lang="en-US" altLang="en-US"/>
              <a:t>(b) One process with three threads</a:t>
            </a:r>
            <a:endParaRPr lang="en-US" altLang="en-US" sz="2800"/>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1470025"/>
            <a:ext cx="8228012" cy="335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9977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1" name="Rectangle 19"/>
          <p:cNvSpPr>
            <a:spLocks noGrp="1" noChangeArrowheads="1"/>
          </p:cNvSpPr>
          <p:nvPr>
            <p:ph type="title"/>
          </p:nvPr>
        </p:nvSpPr>
        <p:spPr/>
        <p:txBody>
          <a:bodyPr/>
          <a:lstStyle/>
          <a:p>
            <a:r>
              <a:rPr lang="en-US" altLang="en-US" b="1" dirty="0">
                <a:solidFill>
                  <a:schemeClr val="accent6"/>
                </a:solidFill>
              </a:rPr>
              <a:t>The Thread Model (2)</a:t>
            </a:r>
          </a:p>
        </p:txBody>
      </p:sp>
      <p:sp>
        <p:nvSpPr>
          <p:cNvPr id="13332" name="Rectangle 20"/>
          <p:cNvSpPr>
            <a:spLocks noGrp="1" noChangeArrowheads="1"/>
          </p:cNvSpPr>
          <p:nvPr>
            <p:ph type="body" idx="1"/>
          </p:nvPr>
        </p:nvSpPr>
        <p:spPr>
          <a:xfrm>
            <a:off x="2209800" y="4924426"/>
            <a:ext cx="7772400" cy="1171575"/>
          </a:xfrm>
        </p:spPr>
        <p:txBody>
          <a:bodyPr/>
          <a:lstStyle/>
          <a:p>
            <a:r>
              <a:rPr lang="en-US" altLang="en-US"/>
              <a:t>Items shared by all threads in a process</a:t>
            </a:r>
          </a:p>
          <a:p>
            <a:r>
              <a:rPr lang="en-US" altLang="en-US"/>
              <a:t>Items private to each thread</a:t>
            </a:r>
          </a:p>
        </p:txBody>
      </p:sp>
      <p:pic>
        <p:nvPicPr>
          <p:cNvPr id="13330" name="Picture 18"/>
          <p:cNvPicPr>
            <a:picLocks noChangeAspect="1" noChangeArrowheads="1"/>
          </p:cNvPicPr>
          <p:nvPr/>
        </p:nvPicPr>
        <p:blipFill>
          <a:blip r:embed="rId2">
            <a:extLst>
              <a:ext uri="{28A0092B-C50C-407E-A947-70E740481C1C}">
                <a14:useLocalDpi xmlns:a14="http://schemas.microsoft.com/office/drawing/2010/main" val="0"/>
              </a:ext>
            </a:extLst>
          </a:blip>
          <a:srcRect r="24895"/>
          <a:stretch>
            <a:fillRect/>
          </a:stretch>
        </p:blipFill>
        <p:spPr bwMode="auto">
          <a:xfrm>
            <a:off x="1876425" y="1619250"/>
            <a:ext cx="853440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33" name="Line 21"/>
          <p:cNvSpPr>
            <a:spLocks noChangeShapeType="1"/>
          </p:cNvSpPr>
          <p:nvPr/>
        </p:nvSpPr>
        <p:spPr bwMode="auto">
          <a:xfrm>
            <a:off x="10401300" y="1752601"/>
            <a:ext cx="0" cy="2828925"/>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02155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b="1" dirty="0">
                <a:solidFill>
                  <a:schemeClr val="accent6"/>
                </a:solidFill>
              </a:rPr>
              <a:t>The Thread Model (3)</a:t>
            </a:r>
          </a:p>
        </p:txBody>
      </p:sp>
      <p:sp>
        <p:nvSpPr>
          <p:cNvPr id="14339" name="Rectangle 3"/>
          <p:cNvSpPr>
            <a:spLocks noGrp="1" noChangeArrowheads="1"/>
          </p:cNvSpPr>
          <p:nvPr>
            <p:ph type="body" idx="1"/>
          </p:nvPr>
        </p:nvSpPr>
        <p:spPr>
          <a:xfrm>
            <a:off x="2209800" y="5553076"/>
            <a:ext cx="7772400" cy="542925"/>
          </a:xfrm>
        </p:spPr>
        <p:txBody>
          <a:bodyPr/>
          <a:lstStyle/>
          <a:p>
            <a:pPr algn="ctr">
              <a:lnSpc>
                <a:spcPct val="90000"/>
              </a:lnSpc>
              <a:buFontTx/>
              <a:buNone/>
            </a:pPr>
            <a:r>
              <a:rPr lang="en-US" altLang="en-US"/>
              <a:t>Each thread has its own stack</a:t>
            </a:r>
          </a:p>
        </p:txBody>
      </p:sp>
      <p:pic>
        <p:nvPicPr>
          <p:cNvPr id="14341" name="Picture 5" descr="C:\B\b4\JPG\foo\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4" y="1306514"/>
            <a:ext cx="6499225" cy="364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94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b="1" dirty="0">
                <a:solidFill>
                  <a:schemeClr val="accent6"/>
                </a:solidFill>
              </a:rPr>
              <a:t>Thread Usage (1)</a:t>
            </a:r>
          </a:p>
        </p:txBody>
      </p:sp>
      <p:sp>
        <p:nvSpPr>
          <p:cNvPr id="15363" name="Rectangle 3"/>
          <p:cNvSpPr>
            <a:spLocks noGrp="1" noChangeArrowheads="1"/>
          </p:cNvSpPr>
          <p:nvPr>
            <p:ph type="body" idx="1"/>
          </p:nvPr>
        </p:nvSpPr>
        <p:spPr>
          <a:xfrm>
            <a:off x="2209800" y="5610226"/>
            <a:ext cx="7772400" cy="485775"/>
          </a:xfrm>
        </p:spPr>
        <p:txBody>
          <a:bodyPr/>
          <a:lstStyle/>
          <a:p>
            <a:pPr algn="ctr">
              <a:lnSpc>
                <a:spcPct val="90000"/>
              </a:lnSpc>
              <a:buFontTx/>
              <a:buNone/>
            </a:pPr>
            <a:r>
              <a:rPr lang="en-US" altLang="en-US"/>
              <a:t>A word processor with three threads</a:t>
            </a:r>
            <a:endParaRPr lang="en-US" altLang="en-US" sz="2800"/>
          </a:p>
        </p:txBody>
      </p:sp>
      <p:pic>
        <p:nvPicPr>
          <p:cNvPr id="15366" name="Picture 6" descr="C:\B\b4\JPG\foo\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1258889"/>
            <a:ext cx="7607300" cy="382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289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b="1" dirty="0">
                <a:solidFill>
                  <a:schemeClr val="accent6"/>
                </a:solidFill>
              </a:rPr>
              <a:t>Thread Usage (2)</a:t>
            </a:r>
          </a:p>
        </p:txBody>
      </p:sp>
      <p:sp>
        <p:nvSpPr>
          <p:cNvPr id="16387" name="Rectangle 3"/>
          <p:cNvSpPr>
            <a:spLocks noGrp="1" noChangeArrowheads="1"/>
          </p:cNvSpPr>
          <p:nvPr>
            <p:ph type="body" idx="1"/>
          </p:nvPr>
        </p:nvSpPr>
        <p:spPr>
          <a:xfrm>
            <a:off x="2254250" y="5864226"/>
            <a:ext cx="7772400" cy="771525"/>
          </a:xfrm>
        </p:spPr>
        <p:txBody>
          <a:bodyPr/>
          <a:lstStyle/>
          <a:p>
            <a:pPr algn="ctr">
              <a:buFontTx/>
              <a:buNone/>
            </a:pPr>
            <a:r>
              <a:rPr lang="en-US" altLang="en-US"/>
              <a:t>A multithreaded Web server</a:t>
            </a:r>
          </a:p>
        </p:txBody>
      </p:sp>
      <p:pic>
        <p:nvPicPr>
          <p:cNvPr id="16391" name="Picture 7" descr="C:\B\b4\JPG\foo\2-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550" y="1266825"/>
            <a:ext cx="6527800" cy="432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700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b="1" dirty="0">
                <a:solidFill>
                  <a:schemeClr val="accent6"/>
                </a:solidFill>
              </a:rPr>
              <a:t>Thread Usage (3)</a:t>
            </a:r>
          </a:p>
        </p:txBody>
      </p:sp>
      <p:sp>
        <p:nvSpPr>
          <p:cNvPr id="17411" name="Rectangle 3"/>
          <p:cNvSpPr>
            <a:spLocks noGrp="1" noChangeArrowheads="1"/>
          </p:cNvSpPr>
          <p:nvPr>
            <p:ph type="body" idx="1"/>
          </p:nvPr>
        </p:nvSpPr>
        <p:spPr>
          <a:xfrm>
            <a:off x="2209800" y="4552950"/>
            <a:ext cx="7772400" cy="1543050"/>
          </a:xfrm>
        </p:spPr>
        <p:txBody>
          <a:bodyPr/>
          <a:lstStyle/>
          <a:p>
            <a:pPr>
              <a:lnSpc>
                <a:spcPct val="90000"/>
              </a:lnSpc>
            </a:pPr>
            <a:r>
              <a:rPr lang="en-US" altLang="en-US"/>
              <a:t>Rough outline of code for previous slide</a:t>
            </a:r>
          </a:p>
          <a:p>
            <a:pPr lvl="1">
              <a:lnSpc>
                <a:spcPct val="90000"/>
              </a:lnSpc>
              <a:buFontTx/>
              <a:buNone/>
            </a:pPr>
            <a:r>
              <a:rPr lang="en-US" altLang="en-US"/>
              <a:t>(a) Dispatcher thread</a:t>
            </a:r>
          </a:p>
          <a:p>
            <a:pPr lvl="1">
              <a:lnSpc>
                <a:spcPct val="90000"/>
              </a:lnSpc>
              <a:buFontTx/>
              <a:buNone/>
            </a:pPr>
            <a:r>
              <a:rPr lang="en-US" altLang="en-US"/>
              <a:t>(b) Worker thread</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4" y="1785939"/>
            <a:ext cx="7439025" cy="197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700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b="1" dirty="0">
                <a:solidFill>
                  <a:schemeClr val="accent6"/>
                </a:solidFill>
              </a:rPr>
              <a:t>Thread Usage (4)</a:t>
            </a:r>
          </a:p>
        </p:txBody>
      </p:sp>
      <p:sp>
        <p:nvSpPr>
          <p:cNvPr id="18435" name="Rectangle 3"/>
          <p:cNvSpPr>
            <a:spLocks noGrp="1" noChangeArrowheads="1"/>
          </p:cNvSpPr>
          <p:nvPr>
            <p:ph type="body" idx="1"/>
          </p:nvPr>
        </p:nvSpPr>
        <p:spPr>
          <a:xfrm>
            <a:off x="2181225" y="4752976"/>
            <a:ext cx="7772400" cy="714375"/>
          </a:xfrm>
        </p:spPr>
        <p:txBody>
          <a:bodyPr/>
          <a:lstStyle/>
          <a:p>
            <a:pPr algn="ctr">
              <a:buFontTx/>
              <a:buNone/>
            </a:pPr>
            <a:r>
              <a:rPr lang="en-US" altLang="en-US"/>
              <a:t>Three ways to construct a server</a:t>
            </a:r>
          </a:p>
        </p:txBody>
      </p:sp>
      <p:pic>
        <p:nvPicPr>
          <p:cNvPr id="18469"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1709738"/>
            <a:ext cx="8039100" cy="171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5073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0" indent="0">
              <a:buNone/>
            </a:pPr>
            <a:endParaRPr lang="en-US" sz="2800" dirty="0"/>
          </a:p>
          <a:p>
            <a:pPr marL="0" indent="0">
              <a:buNone/>
            </a:pPr>
            <a:r>
              <a:rPr lang="en-US" sz="2800" dirty="0"/>
              <a:t>Understand the Process and Thread concepts</a:t>
            </a:r>
          </a:p>
          <a:p>
            <a:pPr marL="609600" indent="-609600">
              <a:lnSpc>
                <a:spcPct val="150000"/>
              </a:lnSpc>
            </a:pPr>
            <a:r>
              <a:rPr lang="en-US" sz="2800" dirty="0"/>
              <a:t>Understand the Processes</a:t>
            </a:r>
          </a:p>
          <a:p>
            <a:pPr marL="609600" indent="-609600">
              <a:lnSpc>
                <a:spcPct val="150000"/>
              </a:lnSpc>
            </a:pPr>
            <a:r>
              <a:rPr lang="en-US" sz="2800" dirty="0"/>
              <a:t>Understand how Threads can be used</a:t>
            </a:r>
          </a:p>
          <a:p>
            <a:pPr marL="609600" indent="-609600">
              <a:lnSpc>
                <a:spcPct val="150000"/>
              </a:lnSpc>
            </a:pPr>
            <a:r>
              <a:rPr lang="en-US" sz="2800" dirty="0"/>
              <a:t>Understand the IPC</a:t>
            </a:r>
          </a:p>
          <a:p>
            <a:pPr marL="609600" indent="-609600">
              <a:lnSpc>
                <a:spcPct val="150000"/>
              </a:lnSpc>
            </a:pPr>
            <a:r>
              <a:rPr lang="en-US" sz="2800" dirty="0"/>
              <a:t>Explaining about the Scheduling</a:t>
            </a:r>
          </a:p>
          <a:p>
            <a:pPr marL="0" indent="0">
              <a:buNone/>
            </a:pPr>
            <a:endParaRPr lang="en-US" sz="2800"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91373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24000" y="0"/>
            <a:ext cx="7585656" cy="1143000"/>
          </a:xfrm>
        </p:spPr>
        <p:txBody>
          <a:bodyPr/>
          <a:lstStyle/>
          <a:p>
            <a:r>
              <a:rPr lang="en-US" altLang="en-US" sz="3200" dirty="0">
                <a:solidFill>
                  <a:schemeClr val="accent6"/>
                </a:solidFill>
              </a:rPr>
              <a:t>Implementing Threads in User Space</a:t>
            </a:r>
            <a:endParaRPr lang="en-US" altLang="en-US" b="1" dirty="0">
              <a:solidFill>
                <a:schemeClr val="accent6"/>
              </a:solidFill>
            </a:endParaRPr>
          </a:p>
        </p:txBody>
      </p:sp>
      <p:sp>
        <p:nvSpPr>
          <p:cNvPr id="19459" name="Rectangle 3"/>
          <p:cNvSpPr>
            <a:spLocks noGrp="1" noChangeArrowheads="1"/>
          </p:cNvSpPr>
          <p:nvPr>
            <p:ph type="body" idx="1"/>
          </p:nvPr>
        </p:nvSpPr>
        <p:spPr>
          <a:xfrm>
            <a:off x="3051175" y="5664201"/>
            <a:ext cx="6515100" cy="885825"/>
          </a:xfrm>
        </p:spPr>
        <p:txBody>
          <a:bodyPr/>
          <a:lstStyle/>
          <a:p>
            <a:pPr algn="ctr">
              <a:buFontTx/>
              <a:buNone/>
            </a:pPr>
            <a:r>
              <a:rPr lang="en-US" altLang="en-US"/>
              <a:t>A user-level threads package</a:t>
            </a:r>
          </a:p>
        </p:txBody>
      </p:sp>
      <p:pic>
        <p:nvPicPr>
          <p:cNvPr id="19462" name="Picture 6" descr="C:\B\b4\JPG\foo\2-1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289" y="1255714"/>
            <a:ext cx="5153025" cy="438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8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24000" y="0"/>
            <a:ext cx="7701566" cy="1143000"/>
          </a:xfrm>
        </p:spPr>
        <p:txBody>
          <a:bodyPr/>
          <a:lstStyle/>
          <a:p>
            <a:r>
              <a:rPr lang="en-US" altLang="en-US" b="1" dirty="0">
                <a:solidFill>
                  <a:schemeClr val="accent6"/>
                </a:solidFill>
              </a:rPr>
              <a:t>Implementing Threads in the Kernel</a:t>
            </a:r>
            <a:endParaRPr lang="en-US" altLang="en-US" sz="4000" dirty="0">
              <a:solidFill>
                <a:schemeClr val="accent6"/>
              </a:solidFill>
            </a:endParaRPr>
          </a:p>
        </p:txBody>
      </p:sp>
      <p:sp>
        <p:nvSpPr>
          <p:cNvPr id="20483" name="Rectangle 3"/>
          <p:cNvSpPr>
            <a:spLocks noGrp="1" noChangeArrowheads="1"/>
          </p:cNvSpPr>
          <p:nvPr>
            <p:ph type="body" idx="1"/>
          </p:nvPr>
        </p:nvSpPr>
        <p:spPr>
          <a:xfrm>
            <a:off x="2238375" y="5810250"/>
            <a:ext cx="7772400" cy="628650"/>
          </a:xfrm>
        </p:spPr>
        <p:txBody>
          <a:bodyPr/>
          <a:lstStyle/>
          <a:p>
            <a:pPr algn="ctr">
              <a:buFontTx/>
              <a:buNone/>
            </a:pPr>
            <a:r>
              <a:rPr lang="en-US" altLang="en-US" sz="2800" dirty="0"/>
              <a:t>A threads package managed by the kernel</a:t>
            </a:r>
          </a:p>
        </p:txBody>
      </p:sp>
      <p:pic>
        <p:nvPicPr>
          <p:cNvPr id="20485" name="Picture 5" descr="C:\B\b4\JPG\foo\2-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200" y="1198564"/>
            <a:ext cx="4203700" cy="444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900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3200" dirty="0">
                <a:solidFill>
                  <a:schemeClr val="accent6"/>
                </a:solidFill>
              </a:rPr>
              <a:t>Hybrid Implementations</a:t>
            </a:r>
          </a:p>
        </p:txBody>
      </p:sp>
      <p:sp>
        <p:nvSpPr>
          <p:cNvPr id="21507" name="Rectangle 3"/>
          <p:cNvSpPr>
            <a:spLocks noGrp="1" noChangeArrowheads="1"/>
          </p:cNvSpPr>
          <p:nvPr>
            <p:ph type="body" idx="1"/>
          </p:nvPr>
        </p:nvSpPr>
        <p:spPr>
          <a:xfrm>
            <a:off x="2209800" y="5495926"/>
            <a:ext cx="7772400" cy="600075"/>
          </a:xfrm>
        </p:spPr>
        <p:txBody>
          <a:bodyPr/>
          <a:lstStyle/>
          <a:p>
            <a:pPr>
              <a:buFontTx/>
              <a:buNone/>
            </a:pPr>
            <a:r>
              <a:rPr lang="en-US" altLang="en-US" sz="2800" dirty="0"/>
              <a:t>    Multiplexing user-level threads onto kernel- level threads</a:t>
            </a:r>
            <a:endParaRPr lang="en-US" altLang="en-US" sz="2000" dirty="0"/>
          </a:p>
        </p:txBody>
      </p:sp>
      <p:pic>
        <p:nvPicPr>
          <p:cNvPr id="21509" name="Picture 5" descr="C:\B\b4\JPG\foo\2-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1247775"/>
            <a:ext cx="6316662" cy="377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722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b="1" dirty="0">
                <a:solidFill>
                  <a:schemeClr val="accent6"/>
                </a:solidFill>
              </a:rPr>
              <a:t>Interprocess Communication</a:t>
            </a:r>
            <a:br>
              <a:rPr lang="en-US" altLang="en-US" b="1" dirty="0">
                <a:solidFill>
                  <a:schemeClr val="accent6"/>
                </a:solidFill>
              </a:rPr>
            </a:br>
            <a:r>
              <a:rPr lang="en-US" altLang="en-US" sz="3200" dirty="0">
                <a:solidFill>
                  <a:schemeClr val="accent6"/>
                </a:solidFill>
              </a:rPr>
              <a:t>Race Conditions</a:t>
            </a:r>
            <a:endParaRPr lang="en-US" altLang="en-US" b="1" dirty="0">
              <a:solidFill>
                <a:schemeClr val="accent6"/>
              </a:solidFill>
            </a:endParaRPr>
          </a:p>
        </p:txBody>
      </p:sp>
      <p:sp>
        <p:nvSpPr>
          <p:cNvPr id="26627" name="Rectangle 3"/>
          <p:cNvSpPr>
            <a:spLocks noGrp="1" noChangeArrowheads="1"/>
          </p:cNvSpPr>
          <p:nvPr>
            <p:ph type="body" idx="1"/>
          </p:nvPr>
        </p:nvSpPr>
        <p:spPr>
          <a:xfrm>
            <a:off x="1524000" y="5410200"/>
            <a:ext cx="9144000" cy="685800"/>
          </a:xfrm>
        </p:spPr>
        <p:txBody>
          <a:bodyPr/>
          <a:lstStyle/>
          <a:p>
            <a:pPr algn="ctr">
              <a:buFontTx/>
              <a:buNone/>
            </a:pPr>
            <a:r>
              <a:rPr lang="en-US" altLang="en-US" sz="2800"/>
              <a:t>Two processes want to access shared memory at same time</a:t>
            </a:r>
          </a:p>
        </p:txBody>
      </p:sp>
      <p:pic>
        <p:nvPicPr>
          <p:cNvPr id="26629" name="Picture 5" descr="C:\B\b4\JPG\foo\2-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25" y="1390651"/>
            <a:ext cx="4921250" cy="361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721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b="1" dirty="0">
                <a:solidFill>
                  <a:schemeClr val="accent6"/>
                </a:solidFill>
              </a:rPr>
              <a:t>Scheduling</a:t>
            </a:r>
            <a:br>
              <a:rPr lang="en-US" altLang="en-US" b="1" dirty="0">
                <a:solidFill>
                  <a:schemeClr val="accent6"/>
                </a:solidFill>
              </a:rPr>
            </a:br>
            <a:r>
              <a:rPr lang="en-US" altLang="en-US" sz="3600" dirty="0">
                <a:solidFill>
                  <a:schemeClr val="accent6"/>
                </a:solidFill>
              </a:rPr>
              <a:t>Introduction to Scheduling (1)</a:t>
            </a:r>
            <a:endParaRPr lang="en-US" altLang="en-US" b="1" dirty="0">
              <a:solidFill>
                <a:schemeClr val="accent6"/>
              </a:solidFill>
            </a:endParaRPr>
          </a:p>
        </p:txBody>
      </p:sp>
      <p:sp>
        <p:nvSpPr>
          <p:cNvPr id="50179" name="Rectangle 3"/>
          <p:cNvSpPr>
            <a:spLocks noGrp="1" noChangeArrowheads="1"/>
          </p:cNvSpPr>
          <p:nvPr>
            <p:ph type="body" idx="1"/>
          </p:nvPr>
        </p:nvSpPr>
        <p:spPr>
          <a:xfrm>
            <a:off x="1895475" y="5010150"/>
            <a:ext cx="8458200" cy="971550"/>
          </a:xfrm>
        </p:spPr>
        <p:txBody>
          <a:bodyPr/>
          <a:lstStyle/>
          <a:p>
            <a:pPr>
              <a:lnSpc>
                <a:spcPct val="90000"/>
              </a:lnSpc>
            </a:pPr>
            <a:r>
              <a:rPr lang="en-US" altLang="en-US" sz="2800"/>
              <a:t>Bursts of CPU usage alternate with periods of I/O wait</a:t>
            </a:r>
          </a:p>
          <a:p>
            <a:pPr lvl="1">
              <a:lnSpc>
                <a:spcPct val="90000"/>
              </a:lnSpc>
            </a:pPr>
            <a:r>
              <a:rPr lang="en-US" altLang="en-US" sz="2400"/>
              <a:t>a CPU-bound process</a:t>
            </a:r>
          </a:p>
          <a:p>
            <a:pPr lvl="1">
              <a:lnSpc>
                <a:spcPct val="90000"/>
              </a:lnSpc>
            </a:pPr>
            <a:r>
              <a:rPr lang="en-US" altLang="en-US" sz="2400"/>
              <a:t>an I/O bound process</a:t>
            </a:r>
          </a:p>
        </p:txBody>
      </p:sp>
      <p:pic>
        <p:nvPicPr>
          <p:cNvPr id="50183" name="Picture 7" descr="C:\B\b4\JPG\foo\2-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13" y="1724026"/>
            <a:ext cx="7435850" cy="298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490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b="1" dirty="0">
                <a:solidFill>
                  <a:schemeClr val="accent6"/>
                </a:solidFill>
              </a:rPr>
              <a:t>Introduction to Scheduling (2)</a:t>
            </a:r>
          </a:p>
        </p:txBody>
      </p:sp>
      <p:sp>
        <p:nvSpPr>
          <p:cNvPr id="51203" name="Rectangle 3"/>
          <p:cNvSpPr>
            <a:spLocks noGrp="1" noChangeArrowheads="1"/>
          </p:cNvSpPr>
          <p:nvPr>
            <p:ph type="body" idx="1"/>
          </p:nvPr>
        </p:nvSpPr>
        <p:spPr>
          <a:xfrm>
            <a:off x="2152650" y="5981701"/>
            <a:ext cx="7772400" cy="314325"/>
          </a:xfrm>
        </p:spPr>
        <p:txBody>
          <a:bodyPr/>
          <a:lstStyle/>
          <a:p>
            <a:pPr algn="ctr">
              <a:lnSpc>
                <a:spcPct val="90000"/>
              </a:lnSpc>
              <a:buFontTx/>
              <a:buNone/>
            </a:pPr>
            <a:r>
              <a:rPr lang="en-US" altLang="en-US"/>
              <a:t>Scheduling Algorithm Goals</a:t>
            </a:r>
          </a:p>
          <a:p>
            <a:pPr>
              <a:lnSpc>
                <a:spcPct val="90000"/>
              </a:lnSpc>
              <a:buFontTx/>
              <a:buNone/>
            </a:pPr>
            <a:endParaRPr lang="en-US" altLang="en-US"/>
          </a:p>
        </p:txBody>
      </p:sp>
      <p:pic>
        <p:nvPicPr>
          <p:cNvPr id="512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243014"/>
            <a:ext cx="7810500" cy="473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0232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b="1" dirty="0">
                <a:solidFill>
                  <a:schemeClr val="accent6"/>
                </a:solidFill>
              </a:rPr>
              <a:t>Scheduling in Batch Systems (1)</a:t>
            </a:r>
            <a:endParaRPr lang="en-US" altLang="en-US" sz="4000" dirty="0">
              <a:solidFill>
                <a:schemeClr val="accent6"/>
              </a:solidFill>
            </a:endParaRPr>
          </a:p>
        </p:txBody>
      </p:sp>
      <p:sp>
        <p:nvSpPr>
          <p:cNvPr id="52227" name="Rectangle 3"/>
          <p:cNvSpPr>
            <a:spLocks noGrp="1" noChangeArrowheads="1"/>
          </p:cNvSpPr>
          <p:nvPr>
            <p:ph type="body" idx="1"/>
          </p:nvPr>
        </p:nvSpPr>
        <p:spPr>
          <a:xfrm>
            <a:off x="2209800" y="5324476"/>
            <a:ext cx="7772400" cy="771525"/>
          </a:xfrm>
        </p:spPr>
        <p:txBody>
          <a:bodyPr/>
          <a:lstStyle/>
          <a:p>
            <a:pPr algn="ctr">
              <a:buFontTx/>
              <a:buNone/>
            </a:pPr>
            <a:r>
              <a:rPr lang="en-US" altLang="en-US"/>
              <a:t>An example of shortest job first scheduling</a:t>
            </a:r>
          </a:p>
        </p:txBody>
      </p:sp>
      <p:pic>
        <p:nvPicPr>
          <p:cNvPr id="52229" name="Picture 5" descr="C:\B\b4\JPG\foo\2-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2168525"/>
            <a:ext cx="7599362"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82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b="1" dirty="0">
                <a:solidFill>
                  <a:schemeClr val="accent6"/>
                </a:solidFill>
              </a:rPr>
              <a:t>Scheduling in Batch Systems (2)</a:t>
            </a:r>
            <a:endParaRPr lang="en-US" altLang="en-US" sz="4000" dirty="0">
              <a:solidFill>
                <a:schemeClr val="accent6"/>
              </a:solidFill>
            </a:endParaRPr>
          </a:p>
        </p:txBody>
      </p:sp>
      <p:sp>
        <p:nvSpPr>
          <p:cNvPr id="53251" name="Rectangle 3"/>
          <p:cNvSpPr>
            <a:spLocks noGrp="1" noChangeArrowheads="1"/>
          </p:cNvSpPr>
          <p:nvPr>
            <p:ph type="body" idx="1"/>
          </p:nvPr>
        </p:nvSpPr>
        <p:spPr>
          <a:xfrm>
            <a:off x="2209800" y="6000750"/>
            <a:ext cx="7772400" cy="857250"/>
          </a:xfrm>
        </p:spPr>
        <p:txBody>
          <a:bodyPr/>
          <a:lstStyle/>
          <a:p>
            <a:pPr algn="ctr">
              <a:buFontTx/>
              <a:buNone/>
            </a:pPr>
            <a:r>
              <a:rPr lang="en-US" altLang="en-US"/>
              <a:t>Three level scheduling</a:t>
            </a:r>
          </a:p>
        </p:txBody>
      </p:sp>
      <p:pic>
        <p:nvPicPr>
          <p:cNvPr id="53253" name="Picture 5" descr="C:\B\b4\JPG\foo\2-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563" y="1447801"/>
            <a:ext cx="71755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813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695450" y="0"/>
            <a:ext cx="7787694" cy="1143000"/>
          </a:xfrm>
        </p:spPr>
        <p:txBody>
          <a:bodyPr/>
          <a:lstStyle/>
          <a:p>
            <a:r>
              <a:rPr lang="en-US" altLang="en-US" b="1" dirty="0">
                <a:solidFill>
                  <a:schemeClr val="accent6"/>
                </a:solidFill>
              </a:rPr>
              <a:t>Scheduling in Interactive Systems (1)</a:t>
            </a:r>
          </a:p>
        </p:txBody>
      </p:sp>
      <p:sp>
        <p:nvSpPr>
          <p:cNvPr id="55299" name="Rectangle 3"/>
          <p:cNvSpPr>
            <a:spLocks noGrp="1" noChangeArrowheads="1"/>
          </p:cNvSpPr>
          <p:nvPr>
            <p:ph type="body" idx="1"/>
          </p:nvPr>
        </p:nvSpPr>
        <p:spPr>
          <a:xfrm>
            <a:off x="1682750" y="4428991"/>
            <a:ext cx="8813800" cy="971550"/>
          </a:xfrm>
        </p:spPr>
        <p:txBody>
          <a:bodyPr/>
          <a:lstStyle/>
          <a:p>
            <a:pPr>
              <a:lnSpc>
                <a:spcPct val="90000"/>
              </a:lnSpc>
            </a:pPr>
            <a:r>
              <a:rPr lang="en-US" altLang="en-US" dirty="0"/>
              <a:t>Round Robin Scheduling</a:t>
            </a:r>
            <a:endParaRPr lang="en-US" altLang="en-US" sz="2400" dirty="0"/>
          </a:p>
          <a:p>
            <a:pPr lvl="1">
              <a:lnSpc>
                <a:spcPct val="90000"/>
              </a:lnSpc>
            </a:pPr>
            <a:r>
              <a:rPr lang="en-US" altLang="en-US" dirty="0"/>
              <a:t>list of runnable processes</a:t>
            </a:r>
          </a:p>
          <a:p>
            <a:pPr lvl="1">
              <a:lnSpc>
                <a:spcPct val="90000"/>
              </a:lnSpc>
            </a:pPr>
            <a:r>
              <a:rPr lang="en-US" altLang="en-US" dirty="0"/>
              <a:t>list of runnable processes after B uses up its quantum</a:t>
            </a:r>
          </a:p>
        </p:txBody>
      </p:sp>
      <p:pic>
        <p:nvPicPr>
          <p:cNvPr id="55301" name="Picture 5" descr="C:\B\b4\JPG\foo\2-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401" y="2247900"/>
            <a:ext cx="7407275" cy="14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54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524000" y="0"/>
            <a:ext cx="7881870" cy="1143000"/>
          </a:xfrm>
        </p:spPr>
        <p:txBody>
          <a:bodyPr/>
          <a:lstStyle/>
          <a:p>
            <a:r>
              <a:rPr lang="en-US" altLang="en-US" b="1" dirty="0">
                <a:solidFill>
                  <a:schemeClr val="accent6"/>
                </a:solidFill>
              </a:rPr>
              <a:t>Scheduling in Interactive Systems (2)</a:t>
            </a:r>
          </a:p>
        </p:txBody>
      </p:sp>
      <p:sp>
        <p:nvSpPr>
          <p:cNvPr id="56323" name="Rectangle 3"/>
          <p:cNvSpPr>
            <a:spLocks noGrp="1" noChangeArrowheads="1"/>
          </p:cNvSpPr>
          <p:nvPr>
            <p:ph type="body" idx="1"/>
          </p:nvPr>
        </p:nvSpPr>
        <p:spPr>
          <a:xfrm>
            <a:off x="1749603" y="5198101"/>
            <a:ext cx="8661400" cy="800100"/>
          </a:xfrm>
        </p:spPr>
        <p:txBody>
          <a:bodyPr/>
          <a:lstStyle/>
          <a:p>
            <a:pPr algn="ctr">
              <a:buFontTx/>
              <a:buNone/>
            </a:pPr>
            <a:r>
              <a:rPr lang="en-US" altLang="en-US" dirty="0"/>
              <a:t>A scheduling algorithm with four priority classes</a:t>
            </a:r>
            <a:endParaRPr lang="en-US" altLang="en-US" sz="2800" dirty="0"/>
          </a:p>
        </p:txBody>
      </p:sp>
      <p:pic>
        <p:nvPicPr>
          <p:cNvPr id="56325" name="Picture 5" descr="C:\B\b4\JPG\foo\2-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988" y="1601789"/>
            <a:ext cx="7034212" cy="299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dirty="0"/>
              <a:t>Processes</a:t>
            </a:r>
          </a:p>
          <a:p>
            <a:r>
              <a:rPr lang="en-US" altLang="en-US" dirty="0"/>
              <a:t>Threads</a:t>
            </a:r>
          </a:p>
          <a:p>
            <a:r>
              <a:rPr lang="en-US" altLang="en-US" dirty="0"/>
              <a:t>Interprocess communication</a:t>
            </a:r>
          </a:p>
          <a:p>
            <a:r>
              <a:rPr lang="en-US" altLang="en-US" dirty="0"/>
              <a:t>Classical IPC problems</a:t>
            </a:r>
          </a:p>
          <a:p>
            <a:r>
              <a:rPr lang="en-US" altLang="en-US" dirty="0"/>
              <a:t>Scheduling</a:t>
            </a:r>
          </a:p>
          <a:p>
            <a:pPr marL="0" indent="0">
              <a:buNone/>
            </a:pPr>
            <a:endParaRPr lang="en-US" dirty="0"/>
          </a:p>
        </p:txBody>
      </p:sp>
      <p:sp>
        <p:nvSpPr>
          <p:cNvPr id="5" name="Text Box 2"/>
          <p:cNvSpPr txBox="1">
            <a:spLocks noGrp="1" noChangeArrowheads="1"/>
          </p:cNvSpPr>
          <p:nvPr>
            <p:ph type="title"/>
          </p:nvPr>
        </p:nvSpPr>
        <p:spPr bwMode="auto">
          <a:xfrm>
            <a:off x="295352" y="569139"/>
            <a:ext cx="58464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solidFill>
                  <a:schemeClr val="accent6">
                    <a:lumMod val="75000"/>
                  </a:schemeClr>
                </a:solidFill>
                <a:latin typeface="Century Gothic" panose="020B0502020202020204" pitchFamily="34" charset="0"/>
                <a:ea typeface="新細明體" pitchFamily="18" charset="-120"/>
              </a:rPr>
              <a:t>Topic &amp; Structure of The Lesson</a:t>
            </a:r>
            <a:endParaRPr lang="en-US" altLang="zh-TW" u="sng" dirty="0">
              <a:solidFill>
                <a:schemeClr val="accent6">
                  <a:lumMod val="75000"/>
                </a:schemeClr>
              </a:solidFill>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653330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24001" y="1"/>
            <a:ext cx="7778839" cy="962025"/>
          </a:xfrm>
        </p:spPr>
        <p:txBody>
          <a:bodyPr/>
          <a:lstStyle/>
          <a:p>
            <a:r>
              <a:rPr lang="en-US" altLang="en-US" b="1" dirty="0">
                <a:solidFill>
                  <a:schemeClr val="accent6"/>
                </a:solidFill>
              </a:rPr>
              <a:t>Scheduling in Real-Time Systems</a:t>
            </a:r>
          </a:p>
        </p:txBody>
      </p:sp>
      <p:sp>
        <p:nvSpPr>
          <p:cNvPr id="58371" name="Rectangle 3"/>
          <p:cNvSpPr>
            <a:spLocks noGrp="1" noChangeArrowheads="1"/>
          </p:cNvSpPr>
          <p:nvPr>
            <p:ph type="body" idx="1"/>
          </p:nvPr>
        </p:nvSpPr>
        <p:spPr/>
        <p:txBody>
          <a:bodyPr/>
          <a:lstStyle/>
          <a:p>
            <a:pPr>
              <a:buFontTx/>
              <a:buNone/>
            </a:pPr>
            <a:r>
              <a:rPr lang="en-US" altLang="en-US"/>
              <a:t>Schedulable real-time system</a:t>
            </a:r>
          </a:p>
          <a:p>
            <a:r>
              <a:rPr lang="en-US" altLang="en-US"/>
              <a:t>Given</a:t>
            </a:r>
          </a:p>
          <a:p>
            <a:pPr lvl="1"/>
            <a:r>
              <a:rPr lang="en-US" altLang="en-US" i="1"/>
              <a:t>m</a:t>
            </a:r>
            <a:r>
              <a:rPr lang="en-US" altLang="en-US"/>
              <a:t> periodic events</a:t>
            </a:r>
          </a:p>
          <a:p>
            <a:pPr lvl="1"/>
            <a:r>
              <a:rPr lang="en-US" altLang="en-US"/>
              <a:t>event </a:t>
            </a:r>
            <a:r>
              <a:rPr lang="en-US" altLang="en-US" i="1"/>
              <a:t>i</a:t>
            </a:r>
            <a:r>
              <a:rPr lang="en-US" altLang="en-US"/>
              <a:t> occurs within period P</a:t>
            </a:r>
            <a:r>
              <a:rPr lang="en-US" altLang="en-US" baseline="-25000"/>
              <a:t>i</a:t>
            </a:r>
            <a:r>
              <a:rPr lang="en-US" altLang="en-US"/>
              <a:t> and requires C</a:t>
            </a:r>
            <a:r>
              <a:rPr lang="en-US" altLang="en-US" baseline="-25000"/>
              <a:t>i</a:t>
            </a:r>
            <a:r>
              <a:rPr lang="en-US" altLang="en-US"/>
              <a:t> seconds</a:t>
            </a:r>
          </a:p>
          <a:p>
            <a:r>
              <a:rPr lang="en-US" altLang="en-US"/>
              <a:t>Then the load can only be handled if</a:t>
            </a:r>
          </a:p>
        </p:txBody>
      </p:sp>
      <p:graphicFrame>
        <p:nvGraphicFramePr>
          <p:cNvPr id="58372" name="Object 4"/>
          <p:cNvGraphicFramePr>
            <a:graphicFrameLocks noChangeAspect="1"/>
          </p:cNvGraphicFramePr>
          <p:nvPr/>
        </p:nvGraphicFramePr>
        <p:xfrm>
          <a:off x="4978401" y="5081588"/>
          <a:ext cx="1954213" cy="1485900"/>
        </p:xfrm>
        <a:graphic>
          <a:graphicData uri="http://schemas.openxmlformats.org/presentationml/2006/ole">
            <mc:AlternateContent xmlns:mc="http://schemas.openxmlformats.org/markup-compatibility/2006">
              <mc:Choice xmlns:v="urn:schemas-microsoft-com:vml" Requires="v">
                <p:oleObj name="Equation" r:id="rId2" imgW="583920" imgH="444240" progId="Equation.DSMT4">
                  <p:embed/>
                </p:oleObj>
              </mc:Choice>
              <mc:Fallback>
                <p:oleObj name="Equation" r:id="rId2" imgW="583920" imgH="444240" progId="Equation.DSMT4">
                  <p:embed/>
                  <p:pic>
                    <p:nvPicPr>
                      <p:cNvPr id="5837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1" y="5081588"/>
                        <a:ext cx="1954213"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107763" dir="2700000" algn="ctr" rotWithShape="0">
                                <a:srgbClr val="B2B2B2"/>
                              </a:outerShdw>
                            </a:effectLst>
                          </a14:hiddenEffects>
                        </a:ext>
                      </a:extLst>
                    </p:spPr>
                  </p:pic>
                </p:oleObj>
              </mc:Fallback>
            </mc:AlternateContent>
          </a:graphicData>
        </a:graphic>
      </p:graphicFrame>
    </p:spTree>
    <p:extLst>
      <p:ext uri="{BB962C8B-B14F-4D97-AF65-F5344CB8AC3E}">
        <p14:creationId xmlns:p14="http://schemas.microsoft.com/office/powerpoint/2010/main" val="1221606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038350" y="0"/>
            <a:ext cx="7772400" cy="1143000"/>
          </a:xfrm>
        </p:spPr>
        <p:txBody>
          <a:bodyPr/>
          <a:lstStyle/>
          <a:p>
            <a:r>
              <a:rPr lang="en-US" altLang="en-US" b="1" dirty="0">
                <a:solidFill>
                  <a:schemeClr val="accent6"/>
                </a:solidFill>
              </a:rPr>
              <a:t>Thread Scheduling (1)</a:t>
            </a:r>
          </a:p>
        </p:txBody>
      </p:sp>
      <p:sp>
        <p:nvSpPr>
          <p:cNvPr id="61443" name="Rectangle 3"/>
          <p:cNvSpPr>
            <a:spLocks noGrp="1" noChangeArrowheads="1"/>
          </p:cNvSpPr>
          <p:nvPr>
            <p:ph type="body" idx="1"/>
          </p:nvPr>
        </p:nvSpPr>
        <p:spPr>
          <a:xfrm>
            <a:off x="2895600" y="5210175"/>
            <a:ext cx="7772400" cy="514350"/>
          </a:xfrm>
        </p:spPr>
        <p:txBody>
          <a:bodyPr/>
          <a:lstStyle/>
          <a:p>
            <a:pPr>
              <a:lnSpc>
                <a:spcPct val="90000"/>
              </a:lnSpc>
              <a:buFontTx/>
              <a:buNone/>
            </a:pPr>
            <a:r>
              <a:rPr lang="en-US" altLang="en-US" sz="2800" dirty="0"/>
              <a:t>Possible scheduling of user-level threads</a:t>
            </a:r>
            <a:endParaRPr lang="en-US" altLang="en-US" sz="2400" dirty="0"/>
          </a:p>
          <a:p>
            <a:pPr>
              <a:lnSpc>
                <a:spcPct val="90000"/>
              </a:lnSpc>
            </a:pPr>
            <a:r>
              <a:rPr lang="en-US" altLang="en-US" sz="2400" dirty="0"/>
              <a:t>50-msec process quantum</a:t>
            </a:r>
          </a:p>
          <a:p>
            <a:pPr>
              <a:lnSpc>
                <a:spcPct val="90000"/>
              </a:lnSpc>
            </a:pPr>
            <a:r>
              <a:rPr lang="en-US" altLang="en-US" sz="2400" dirty="0"/>
              <a:t>threads run 5 </a:t>
            </a:r>
            <a:r>
              <a:rPr lang="en-US" altLang="en-US" sz="2400" dirty="0" err="1"/>
              <a:t>msec</a:t>
            </a:r>
            <a:r>
              <a:rPr lang="en-US" altLang="en-US" sz="2400" dirty="0"/>
              <a:t>/CPU burst</a:t>
            </a:r>
          </a:p>
        </p:txBody>
      </p:sp>
      <p:pic>
        <p:nvPicPr>
          <p:cNvPr id="61445" name="Picture 5" descr="C:\B\b4\JPG\foo\2-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7288" y="1079500"/>
            <a:ext cx="457835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665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152650" y="0"/>
            <a:ext cx="7772400" cy="1143000"/>
          </a:xfrm>
        </p:spPr>
        <p:txBody>
          <a:bodyPr/>
          <a:lstStyle/>
          <a:p>
            <a:r>
              <a:rPr lang="en-US" altLang="en-US" b="1" dirty="0">
                <a:solidFill>
                  <a:schemeClr val="accent6"/>
                </a:solidFill>
              </a:rPr>
              <a:t>Thread Scheduling (2)</a:t>
            </a:r>
          </a:p>
        </p:txBody>
      </p:sp>
      <p:sp>
        <p:nvSpPr>
          <p:cNvPr id="62467" name="Rectangle 3"/>
          <p:cNvSpPr>
            <a:spLocks noGrp="1" noChangeArrowheads="1"/>
          </p:cNvSpPr>
          <p:nvPr>
            <p:ph type="body" idx="1"/>
          </p:nvPr>
        </p:nvSpPr>
        <p:spPr>
          <a:xfrm>
            <a:off x="2895600" y="5124450"/>
            <a:ext cx="7360276" cy="971550"/>
          </a:xfrm>
        </p:spPr>
        <p:txBody>
          <a:bodyPr/>
          <a:lstStyle/>
          <a:p>
            <a:pPr>
              <a:lnSpc>
                <a:spcPct val="90000"/>
              </a:lnSpc>
              <a:buFontTx/>
              <a:buNone/>
            </a:pPr>
            <a:r>
              <a:rPr lang="en-US" altLang="en-US" sz="2800" dirty="0"/>
              <a:t>Possible scheduling of kernel-level threads</a:t>
            </a:r>
            <a:endParaRPr lang="en-US" altLang="en-US" sz="2400" dirty="0"/>
          </a:p>
          <a:p>
            <a:pPr>
              <a:lnSpc>
                <a:spcPct val="90000"/>
              </a:lnSpc>
            </a:pPr>
            <a:r>
              <a:rPr lang="en-US" altLang="en-US" sz="2400" dirty="0"/>
              <a:t>50-msec process quantum</a:t>
            </a:r>
          </a:p>
          <a:p>
            <a:pPr>
              <a:lnSpc>
                <a:spcPct val="90000"/>
              </a:lnSpc>
            </a:pPr>
            <a:r>
              <a:rPr lang="en-US" altLang="en-US" sz="2400" dirty="0"/>
              <a:t>threads run 5 </a:t>
            </a:r>
            <a:r>
              <a:rPr lang="en-US" altLang="en-US" sz="2400" dirty="0" err="1"/>
              <a:t>msec</a:t>
            </a:r>
            <a:r>
              <a:rPr lang="en-US" altLang="en-US" sz="2400" dirty="0"/>
              <a:t>/CPU burst</a:t>
            </a:r>
          </a:p>
          <a:p>
            <a:pPr>
              <a:lnSpc>
                <a:spcPct val="90000"/>
              </a:lnSpc>
            </a:pPr>
            <a:endParaRPr lang="en-US" altLang="en-US" sz="2800" dirty="0"/>
          </a:p>
        </p:txBody>
      </p:sp>
      <p:pic>
        <p:nvPicPr>
          <p:cNvPr id="62469" name="Picture 5" descr="C:\B\b4\JPG\foo\2-4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650" y="992188"/>
            <a:ext cx="3784600" cy="400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947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hangingPunct="0"/>
            <a:r>
              <a:rPr lang="en-US" b="1" dirty="0">
                <a:solidFill>
                  <a:schemeClr val="accent6"/>
                </a:solidFill>
              </a:rPr>
              <a:t>Threads</a:t>
            </a:r>
          </a:p>
        </p:txBody>
      </p:sp>
      <p:sp>
        <p:nvSpPr>
          <p:cNvPr id="3" name="Content Placeholder 2"/>
          <p:cNvSpPr>
            <a:spLocks noGrp="1"/>
          </p:cNvSpPr>
          <p:nvPr>
            <p:ph idx="1"/>
          </p:nvPr>
        </p:nvSpPr>
        <p:spPr>
          <a:xfrm>
            <a:off x="2364001" y="1825625"/>
            <a:ext cx="3261260" cy="4351338"/>
          </a:xfrm>
        </p:spPr>
        <p:txBody>
          <a:bodyPr>
            <a:normAutofit/>
          </a:bodyPr>
          <a:lstStyle/>
          <a:p>
            <a:pPr lvl="0" algn="just" hangingPunct="0"/>
            <a:r>
              <a:rPr lang="en-US" sz="2400" dirty="0"/>
              <a:t>A thread is a single flow of control within a program </a:t>
            </a:r>
          </a:p>
          <a:p>
            <a:pPr marL="0" indent="0" algn="just">
              <a:buNone/>
            </a:pPr>
            <a:endParaRPr lang="en-US" sz="2400" dirty="0"/>
          </a:p>
          <a:p>
            <a:pPr lvl="0" algn="just" hangingPunct="0"/>
            <a:r>
              <a:rPr lang="en-US" sz="2400" dirty="0"/>
              <a:t>Normally we might have a server and many client in any webserver, how the server will server all client?</a:t>
            </a:r>
          </a:p>
        </p:txBody>
      </p:sp>
      <p:pic>
        <p:nvPicPr>
          <p:cNvPr id="4" name="Picture 3"/>
          <p:cNvPicPr>
            <a:picLocks noChangeAspect="1"/>
          </p:cNvPicPr>
          <p:nvPr/>
        </p:nvPicPr>
        <p:blipFill>
          <a:blip r:embed="rId3"/>
          <a:stretch>
            <a:fillRect/>
          </a:stretch>
        </p:blipFill>
        <p:spPr>
          <a:xfrm>
            <a:off x="5625261" y="901701"/>
            <a:ext cx="4766186" cy="5602131"/>
          </a:xfrm>
          <a:prstGeom prst="rect">
            <a:avLst/>
          </a:prstGeom>
        </p:spPr>
      </p:pic>
    </p:spTree>
    <p:extLst>
      <p:ext uri="{BB962C8B-B14F-4D97-AF65-F5344CB8AC3E}">
        <p14:creationId xmlns:p14="http://schemas.microsoft.com/office/powerpoint/2010/main" val="35510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solidFill>
              </a:rPr>
              <a:t>Java Threads</a:t>
            </a:r>
          </a:p>
        </p:txBody>
      </p:sp>
      <p:sp>
        <p:nvSpPr>
          <p:cNvPr id="3" name="Content Placeholder 2"/>
          <p:cNvSpPr>
            <a:spLocks noGrp="1"/>
          </p:cNvSpPr>
          <p:nvPr>
            <p:ph idx="1"/>
          </p:nvPr>
        </p:nvSpPr>
        <p:spPr/>
        <p:txBody>
          <a:bodyPr>
            <a:normAutofit/>
          </a:bodyPr>
          <a:lstStyle/>
          <a:p>
            <a:pPr algn="just" hangingPunct="0"/>
            <a:r>
              <a:rPr lang="en-US" sz="2800" dirty="0"/>
              <a:t>In Java, programming with multiple threads of control is relatively easy</a:t>
            </a:r>
          </a:p>
          <a:p>
            <a:pPr lvl="1" algn="just" hangingPunct="0"/>
            <a:r>
              <a:rPr lang="en-US" sz="2400" dirty="0"/>
              <a:t>Concentrate on a single thread of execution for a specific task</a:t>
            </a:r>
          </a:p>
          <a:p>
            <a:pPr lvl="1" algn="just" hangingPunct="0"/>
            <a:r>
              <a:rPr lang="en-US" sz="2400" dirty="0"/>
              <a:t>execution environment (Java VM) and operating system handle the scheduling and task switching</a:t>
            </a:r>
          </a:p>
          <a:p>
            <a:pPr algn="just" hangingPunct="0"/>
            <a:r>
              <a:rPr lang="en-US" sz="2800" dirty="0"/>
              <a:t>Two objects are always involved in running java threads</a:t>
            </a:r>
          </a:p>
          <a:p>
            <a:pPr lvl="1" algn="just"/>
            <a:r>
              <a:rPr lang="en-US" sz="2400" dirty="0"/>
              <a:t>A Java language object: </a:t>
            </a:r>
            <a:r>
              <a:rPr lang="en-US" sz="2400" b="1" dirty="0" err="1"/>
              <a:t>java.lang.Thread</a:t>
            </a:r>
            <a:r>
              <a:rPr lang="en-US" sz="2400" dirty="0"/>
              <a:t> </a:t>
            </a:r>
          </a:p>
          <a:p>
            <a:pPr lvl="1" algn="just" hangingPunct="0"/>
            <a:r>
              <a:rPr lang="en-US" sz="2400" dirty="0"/>
              <a:t>A “target” object that c thread to execute</a:t>
            </a:r>
          </a:p>
        </p:txBody>
      </p:sp>
    </p:spTree>
    <p:extLst>
      <p:ext uri="{BB962C8B-B14F-4D97-AF65-F5344CB8AC3E}">
        <p14:creationId xmlns:p14="http://schemas.microsoft.com/office/powerpoint/2010/main" val="78357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solidFill>
              </a:rPr>
              <a:t>Java Threads</a:t>
            </a:r>
          </a:p>
        </p:txBody>
      </p:sp>
      <p:sp>
        <p:nvSpPr>
          <p:cNvPr id="3" name="Content Placeholder 2"/>
          <p:cNvSpPr>
            <a:spLocks noGrp="1"/>
          </p:cNvSpPr>
          <p:nvPr>
            <p:ph idx="1"/>
          </p:nvPr>
        </p:nvSpPr>
        <p:spPr/>
        <p:txBody>
          <a:bodyPr>
            <a:normAutofit/>
          </a:bodyPr>
          <a:lstStyle/>
          <a:p>
            <a:pPr algn="just" hangingPunct="0"/>
            <a:r>
              <a:rPr lang="en-US" sz="2400" dirty="0"/>
              <a:t>There are two possibilities  to creating Threads:</a:t>
            </a:r>
          </a:p>
          <a:p>
            <a:pPr marL="0" indent="0" algn="just">
              <a:buNone/>
            </a:pPr>
            <a:r>
              <a:rPr lang="en-US" sz="2400" dirty="0"/>
              <a:t>1. Thread object extends class (extend </a:t>
            </a:r>
            <a:r>
              <a:rPr lang="en-US" sz="2400" dirty="0" err="1"/>
              <a:t>java.lang.Thread</a:t>
            </a:r>
            <a:r>
              <a:rPr lang="en-US" sz="2400" dirty="0"/>
              <a:t>)</a:t>
            </a:r>
          </a:p>
          <a:p>
            <a:pPr marL="0" indent="0" algn="just">
              <a:buNone/>
            </a:pPr>
            <a:r>
              <a:rPr lang="en-US" sz="2400" dirty="0"/>
              <a:t>2. Thread object implements interface (implement </a:t>
            </a:r>
            <a:r>
              <a:rPr lang="en-US" sz="2400" dirty="0" err="1"/>
              <a:t>java.lang.Runnable</a:t>
            </a:r>
            <a:r>
              <a:rPr lang="en-US" sz="2400"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44657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rPr>
              <a:t>Java Threads Main Methods</a:t>
            </a:r>
          </a:p>
        </p:txBody>
      </p:sp>
      <p:sp>
        <p:nvSpPr>
          <p:cNvPr id="3" name="Content Placeholder 2"/>
          <p:cNvSpPr>
            <a:spLocks noGrp="1"/>
          </p:cNvSpPr>
          <p:nvPr>
            <p:ph idx="1"/>
          </p:nvPr>
        </p:nvSpPr>
        <p:spPr>
          <a:xfrm>
            <a:off x="2364000" y="1825626"/>
            <a:ext cx="7675350" cy="4829175"/>
          </a:xfrm>
        </p:spPr>
        <p:txBody>
          <a:bodyPr>
            <a:normAutofit fontScale="92500" lnSpcReduction="10000"/>
          </a:bodyPr>
          <a:lstStyle/>
          <a:p>
            <a:pPr hangingPunct="0"/>
            <a:r>
              <a:rPr lang="en-US" sz="2800" dirty="0"/>
              <a:t>To control a threads in Java there are number of methods such as:</a:t>
            </a:r>
          </a:p>
          <a:p>
            <a:pPr hangingPunct="0"/>
            <a:r>
              <a:rPr lang="en-US" sz="2800" b="1" dirty="0"/>
              <a:t>run()</a:t>
            </a:r>
            <a:r>
              <a:rPr lang="en-US" sz="2800" dirty="0"/>
              <a:t> </a:t>
            </a:r>
          </a:p>
          <a:p>
            <a:pPr lvl="1" hangingPunct="0"/>
            <a:r>
              <a:rPr lang="en-US" sz="2400" dirty="0"/>
              <a:t>Implements the code to be executed</a:t>
            </a:r>
          </a:p>
          <a:p>
            <a:r>
              <a:rPr lang="en-US" sz="2800" b="1" dirty="0"/>
              <a:t>start()</a:t>
            </a:r>
          </a:p>
          <a:p>
            <a:pPr lvl="1"/>
            <a:r>
              <a:rPr lang="en-US" sz="2400" dirty="0"/>
              <a:t>Starts a thread</a:t>
            </a:r>
          </a:p>
          <a:p>
            <a:pPr hangingPunct="0"/>
            <a:r>
              <a:rPr lang="en-US" sz="2800" b="1" dirty="0"/>
              <a:t>sleep()</a:t>
            </a:r>
            <a:r>
              <a:rPr lang="en-US" sz="2800" dirty="0"/>
              <a:t> </a:t>
            </a:r>
          </a:p>
          <a:p>
            <a:pPr lvl="1" hangingPunct="0"/>
            <a:r>
              <a:rPr lang="en-US" sz="2400" dirty="0"/>
              <a:t>A thread will wait for the specified amount of time</a:t>
            </a:r>
          </a:p>
          <a:p>
            <a:pPr hangingPunct="0"/>
            <a:r>
              <a:rPr lang="en-US" sz="2800" b="1" dirty="0"/>
              <a:t>join()</a:t>
            </a:r>
            <a:r>
              <a:rPr lang="en-US" sz="2800" dirty="0"/>
              <a:t> </a:t>
            </a:r>
          </a:p>
          <a:p>
            <a:pPr lvl="1" hangingPunct="0"/>
            <a:r>
              <a:rPr lang="en-US" sz="2400" dirty="0"/>
              <a:t>Synchronizes execution between threads </a:t>
            </a:r>
          </a:p>
          <a:p>
            <a:pPr hangingPunct="0"/>
            <a:r>
              <a:rPr lang="en-US" sz="2800" b="1" dirty="0"/>
              <a:t>yield()</a:t>
            </a:r>
            <a:r>
              <a:rPr lang="en-US" sz="2800" dirty="0"/>
              <a:t> </a:t>
            </a:r>
          </a:p>
          <a:p>
            <a:pPr lvl="1" hangingPunct="0"/>
            <a:r>
              <a:rPr lang="en-US" sz="2400" dirty="0"/>
              <a:t>Switch process between threads</a:t>
            </a:r>
          </a:p>
          <a:p>
            <a:endParaRPr lang="en-US" dirty="0"/>
          </a:p>
        </p:txBody>
      </p:sp>
    </p:spTree>
    <p:extLst>
      <p:ext uri="{BB962C8B-B14F-4D97-AF65-F5344CB8AC3E}">
        <p14:creationId xmlns:p14="http://schemas.microsoft.com/office/powerpoint/2010/main" val="2626548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DF78-172B-4B4C-99B4-2AF6DEB9C58D}"/>
              </a:ext>
            </a:extLst>
          </p:cNvPr>
          <p:cNvSpPr>
            <a:spLocks noGrp="1"/>
          </p:cNvSpPr>
          <p:nvPr>
            <p:ph type="title"/>
          </p:nvPr>
        </p:nvSpPr>
        <p:spPr>
          <a:xfrm>
            <a:off x="2009775" y="274638"/>
            <a:ext cx="7042150" cy="1143000"/>
          </a:xfrm>
        </p:spPr>
        <p:txBody>
          <a:bodyPr wrap="square" anchor="ctr">
            <a:normAutofit/>
          </a:bodyPr>
          <a:lstStyle/>
          <a:p>
            <a:r>
              <a:rPr lang="en-US" b="1" dirty="0"/>
              <a:t>Threads vs Process</a:t>
            </a:r>
            <a:endParaRPr lang="en-US" dirty="0"/>
          </a:p>
        </p:txBody>
      </p:sp>
      <p:pic>
        <p:nvPicPr>
          <p:cNvPr id="7" name="Content Placeholder 6">
            <a:extLst>
              <a:ext uri="{FF2B5EF4-FFF2-40B4-BE49-F238E27FC236}">
                <a16:creationId xmlns:a16="http://schemas.microsoft.com/office/drawing/2014/main" id="{D563116E-3978-41E3-B190-8046D206BEA0}"/>
              </a:ext>
            </a:extLst>
          </p:cNvPr>
          <p:cNvPicPr>
            <a:picLocks noGrp="1" noChangeAspect="1"/>
          </p:cNvPicPr>
          <p:nvPr>
            <p:ph idx="1"/>
          </p:nvPr>
        </p:nvPicPr>
        <p:blipFill>
          <a:blip r:embed="rId2"/>
          <a:stretch>
            <a:fillRect/>
          </a:stretch>
        </p:blipFill>
        <p:spPr>
          <a:xfrm>
            <a:off x="2108218" y="1697038"/>
            <a:ext cx="8035891" cy="4525962"/>
          </a:xfrm>
          <a:noFill/>
        </p:spPr>
      </p:pic>
      <p:sp>
        <p:nvSpPr>
          <p:cNvPr id="4" name="Footer Placeholder 3">
            <a:extLst>
              <a:ext uri="{FF2B5EF4-FFF2-40B4-BE49-F238E27FC236}">
                <a16:creationId xmlns:a16="http://schemas.microsoft.com/office/drawing/2014/main" id="{B9FC53B9-2626-4A23-95CF-FA6146B00AF6}"/>
              </a:ext>
            </a:extLst>
          </p:cNvPr>
          <p:cNvSpPr>
            <a:spLocks noGrp="1"/>
          </p:cNvSpPr>
          <p:nvPr>
            <p:ph type="ftr" sz="quarter" idx="10"/>
          </p:nvPr>
        </p:nvSpPr>
        <p:spPr>
          <a:xfrm>
            <a:off x="6248400" y="6623050"/>
            <a:ext cx="2895600" cy="234950"/>
          </a:xfrm>
          <a:prstGeom prst="rect">
            <a:avLst/>
          </a:prstGeom>
        </p:spPr>
        <p:txBody>
          <a:bodyPr>
            <a:normAutofit fontScale="70000" lnSpcReduction="20000"/>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nSpc>
                <a:spcPct val="90000"/>
              </a:lnSpc>
              <a:spcAft>
                <a:spcPts val="600"/>
              </a:spcAft>
              <a:defRPr/>
            </a:pPr>
            <a:r>
              <a:rPr lang="en-GB"/>
              <a:t>‹#›</a:t>
            </a:r>
            <a:endParaRPr lang="en-GB" sz="1000" dirty="0"/>
          </a:p>
        </p:txBody>
      </p:sp>
    </p:spTree>
    <p:extLst>
      <p:ext uri="{BB962C8B-B14F-4D97-AF65-F5344CB8AC3E}">
        <p14:creationId xmlns:p14="http://schemas.microsoft.com/office/powerpoint/2010/main" val="3624876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8F1E-79BB-43FA-8447-5770AC25480F}"/>
              </a:ext>
            </a:extLst>
          </p:cNvPr>
          <p:cNvSpPr>
            <a:spLocks noGrp="1"/>
          </p:cNvSpPr>
          <p:nvPr>
            <p:ph type="title"/>
          </p:nvPr>
        </p:nvSpPr>
        <p:spPr/>
        <p:txBody>
          <a:bodyPr/>
          <a:lstStyle/>
          <a:p>
            <a:r>
              <a:rPr lang="en-US" b="1" dirty="0"/>
              <a:t>Threads vs Process</a:t>
            </a:r>
            <a:endParaRPr lang="en-US" dirty="0"/>
          </a:p>
        </p:txBody>
      </p:sp>
      <p:sp>
        <p:nvSpPr>
          <p:cNvPr id="3" name="Content Placeholder 2">
            <a:extLst>
              <a:ext uri="{FF2B5EF4-FFF2-40B4-BE49-F238E27FC236}">
                <a16:creationId xmlns:a16="http://schemas.microsoft.com/office/drawing/2014/main" id="{989339FC-5687-4C92-B1BF-DEE4E1BE53BC}"/>
              </a:ext>
            </a:extLst>
          </p:cNvPr>
          <p:cNvSpPr>
            <a:spLocks noGrp="1"/>
          </p:cNvSpPr>
          <p:nvPr>
            <p:ph idx="1"/>
          </p:nvPr>
        </p:nvSpPr>
        <p:spPr>
          <a:xfrm>
            <a:off x="2011363" y="1697038"/>
            <a:ext cx="8229600" cy="4770023"/>
          </a:xfrm>
        </p:spPr>
        <p:txBody>
          <a:bodyPr/>
          <a:lstStyle/>
          <a:p>
            <a:pPr marL="0" indent="0" algn="just">
              <a:buNone/>
            </a:pPr>
            <a:r>
              <a:rPr lang="en-US" sz="2400" dirty="0">
                <a:solidFill>
                  <a:srgbClr val="222426"/>
                </a:solidFill>
                <a:latin typeface="PT Sans"/>
              </a:rPr>
              <a:t>1) A program in execution is often referred as process. A thread is a subset(part) of the process.</a:t>
            </a:r>
          </a:p>
          <a:p>
            <a:pPr marL="0" indent="0" algn="just">
              <a:buNone/>
            </a:pPr>
            <a:r>
              <a:rPr lang="en-US" sz="2400" dirty="0">
                <a:solidFill>
                  <a:srgbClr val="222426"/>
                </a:solidFill>
                <a:latin typeface="PT Sans"/>
              </a:rPr>
              <a:t>2) A process consists of multiple threads. A thread is a smallest part of the process that can execute concurrently with other parts(threads) of the process.</a:t>
            </a:r>
          </a:p>
          <a:p>
            <a:pPr marL="0" indent="0" algn="just">
              <a:buNone/>
            </a:pPr>
            <a:r>
              <a:rPr lang="en-US" sz="2400" dirty="0">
                <a:solidFill>
                  <a:srgbClr val="222426"/>
                </a:solidFill>
                <a:latin typeface="PT Sans"/>
              </a:rPr>
              <a:t>3) A process is sometime referred as task. A thread is often referred as lightweight process.</a:t>
            </a:r>
          </a:p>
          <a:p>
            <a:pPr marL="0" indent="0" algn="just">
              <a:buNone/>
            </a:pPr>
            <a:r>
              <a:rPr lang="en-US" sz="2400" dirty="0">
                <a:solidFill>
                  <a:srgbClr val="222426"/>
                </a:solidFill>
                <a:latin typeface="PT Sans"/>
              </a:rPr>
              <a:t>4) A process has its own address space. A thread uses the process’s address space and share it with the other threads of that process.</a:t>
            </a:r>
          </a:p>
        </p:txBody>
      </p:sp>
      <p:sp>
        <p:nvSpPr>
          <p:cNvPr id="4" name="Footer Placeholder 3">
            <a:extLst>
              <a:ext uri="{FF2B5EF4-FFF2-40B4-BE49-F238E27FC236}">
                <a16:creationId xmlns:a16="http://schemas.microsoft.com/office/drawing/2014/main" id="{D584E539-DE23-4D34-BD20-E9BD7EF2C507}"/>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endParaRPr lang="en-GB" dirty="0"/>
          </a:p>
        </p:txBody>
      </p:sp>
    </p:spTree>
    <p:extLst>
      <p:ext uri="{BB962C8B-B14F-4D97-AF65-F5344CB8AC3E}">
        <p14:creationId xmlns:p14="http://schemas.microsoft.com/office/powerpoint/2010/main" val="1964004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292B-B764-48B9-A2CF-BF4DAAE09307}"/>
              </a:ext>
            </a:extLst>
          </p:cNvPr>
          <p:cNvSpPr>
            <a:spLocks noGrp="1"/>
          </p:cNvSpPr>
          <p:nvPr>
            <p:ph type="title"/>
          </p:nvPr>
        </p:nvSpPr>
        <p:spPr/>
        <p:txBody>
          <a:bodyPr/>
          <a:lstStyle/>
          <a:p>
            <a:r>
              <a:rPr lang="en-US" dirty="0"/>
              <a:t>Continuation </a:t>
            </a:r>
          </a:p>
        </p:txBody>
      </p:sp>
      <p:sp>
        <p:nvSpPr>
          <p:cNvPr id="3" name="Content Placeholder 2">
            <a:extLst>
              <a:ext uri="{FF2B5EF4-FFF2-40B4-BE49-F238E27FC236}">
                <a16:creationId xmlns:a16="http://schemas.microsoft.com/office/drawing/2014/main" id="{44579A21-8743-4394-B5E0-3A29BCAC0415}"/>
              </a:ext>
            </a:extLst>
          </p:cNvPr>
          <p:cNvSpPr>
            <a:spLocks noGrp="1"/>
          </p:cNvSpPr>
          <p:nvPr>
            <p:ph idx="1"/>
          </p:nvPr>
        </p:nvSpPr>
        <p:spPr/>
        <p:txBody>
          <a:bodyPr/>
          <a:lstStyle/>
          <a:p>
            <a:pPr marL="0" indent="0" algn="just">
              <a:buNone/>
            </a:pPr>
            <a:r>
              <a:rPr lang="en-US" sz="2400" dirty="0">
                <a:solidFill>
                  <a:srgbClr val="222426"/>
                </a:solidFill>
                <a:latin typeface="PT Sans"/>
              </a:rPr>
              <a:t>5) A thread can communicate with other thread (of the same process) directly by using methods like wait(), notify(), </a:t>
            </a:r>
            <a:r>
              <a:rPr lang="en-US" sz="2400" dirty="0" err="1">
                <a:solidFill>
                  <a:srgbClr val="222426"/>
                </a:solidFill>
                <a:latin typeface="PT Sans"/>
              </a:rPr>
              <a:t>notifyAll</a:t>
            </a:r>
            <a:r>
              <a:rPr lang="en-US" sz="2400" dirty="0">
                <a:solidFill>
                  <a:srgbClr val="222426"/>
                </a:solidFill>
                <a:latin typeface="PT Sans"/>
              </a:rPr>
              <a:t>(). A process can communicate with other process by using </a:t>
            </a:r>
            <a:r>
              <a:rPr lang="en-US" sz="2400" dirty="0">
                <a:solidFill>
                  <a:srgbClr val="222426"/>
                </a:solidFill>
                <a:latin typeface="PT Sans"/>
                <a:hlinkClick r:id="rId2">
                  <a:extLst>
                    <a:ext uri="{A12FA001-AC4F-418D-AE19-62706E023703}">
                      <ahyp:hlinkClr xmlns:ahyp="http://schemas.microsoft.com/office/drawing/2018/hyperlinkcolor" val="tx"/>
                    </a:ext>
                  </a:extLst>
                </a:hlinkClick>
              </a:rPr>
              <a:t>inter-process communication</a:t>
            </a:r>
            <a:r>
              <a:rPr lang="en-US" sz="2400" dirty="0">
                <a:solidFill>
                  <a:srgbClr val="222426"/>
                </a:solidFill>
                <a:latin typeface="PT Sans"/>
              </a:rPr>
              <a:t>.</a:t>
            </a:r>
          </a:p>
          <a:p>
            <a:pPr marL="0" indent="0" algn="just">
              <a:buNone/>
            </a:pPr>
            <a:r>
              <a:rPr lang="en-US" sz="2400" dirty="0">
                <a:solidFill>
                  <a:srgbClr val="222426"/>
                </a:solidFill>
                <a:latin typeface="PT Sans"/>
              </a:rPr>
              <a:t>6) New threads are easily created. However the creation of new processes require duplication of the parent process.</a:t>
            </a:r>
          </a:p>
          <a:p>
            <a:pPr marL="0" indent="0" algn="just">
              <a:buNone/>
            </a:pPr>
            <a:r>
              <a:rPr lang="en-US" sz="2400" dirty="0">
                <a:solidFill>
                  <a:srgbClr val="222426"/>
                </a:solidFill>
                <a:latin typeface="PT Sans"/>
              </a:rPr>
              <a:t>7) Threads have control over the other threads of the same process. A process does not have control over the sibling process, it has control over its child processes only.</a:t>
            </a:r>
          </a:p>
          <a:p>
            <a:endParaRPr lang="en-US" dirty="0"/>
          </a:p>
        </p:txBody>
      </p:sp>
      <p:sp>
        <p:nvSpPr>
          <p:cNvPr id="4" name="Footer Placeholder 3">
            <a:extLst>
              <a:ext uri="{FF2B5EF4-FFF2-40B4-BE49-F238E27FC236}">
                <a16:creationId xmlns:a16="http://schemas.microsoft.com/office/drawing/2014/main" id="{BFB30B60-2DB7-4002-B57C-FBEF5006E44E}"/>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endParaRPr lang="en-GB" dirty="0"/>
          </a:p>
        </p:txBody>
      </p:sp>
    </p:spTree>
    <p:extLst>
      <p:ext uri="{BB962C8B-B14F-4D97-AF65-F5344CB8AC3E}">
        <p14:creationId xmlns:p14="http://schemas.microsoft.com/office/powerpoint/2010/main" val="3776848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009775" y="274638"/>
            <a:ext cx="7042150" cy="1143000"/>
          </a:xfrm>
        </p:spPr>
        <p:txBody>
          <a:bodyPr/>
          <a:lstStyle/>
          <a:p>
            <a:r>
              <a:rPr lang="en-US" altLang="en-US" b="1" u="sng" dirty="0">
                <a:solidFill>
                  <a:schemeClr val="accent6">
                    <a:lumMod val="75000"/>
                  </a:schemeClr>
                </a:solidFill>
                <a:latin typeface="Century Gothic" panose="020B0502020202020204" pitchFamily="34" charset="0"/>
                <a:cs typeface="Arial" panose="020B0604020202020204" pitchFamily="34" charset="0"/>
              </a:rPr>
              <a:t>Key Terms You Must Be Able To Use</a:t>
            </a:r>
            <a:endParaRPr lang="en-US" dirty="0">
              <a:solidFill>
                <a:schemeClr val="accent6">
                  <a:lumMod val="75000"/>
                </a:schemeClr>
              </a:solidFill>
              <a:latin typeface="Century Gothic" panose="020B0502020202020204" pitchFamily="34" charset="0"/>
            </a:endParaRPr>
          </a:p>
        </p:txBody>
      </p:sp>
      <p:sp>
        <p:nvSpPr>
          <p:cNvPr id="4" name="Content Placeholder 2"/>
          <p:cNvSpPr>
            <a:spLocks noGrp="1"/>
          </p:cNvSpPr>
          <p:nvPr>
            <p:ph idx="1"/>
          </p:nvPr>
        </p:nvSpPr>
        <p:spPr>
          <a:xfrm>
            <a:off x="2011363" y="1697038"/>
            <a:ext cx="8229600" cy="4525962"/>
          </a:xfrm>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pPr>
              <a:buFontTx/>
              <a:buChar char="-"/>
            </a:pPr>
            <a:r>
              <a:rPr lang="en-US" dirty="0"/>
              <a:t>Process</a:t>
            </a:r>
          </a:p>
          <a:p>
            <a:pPr>
              <a:buFontTx/>
              <a:buChar char="-"/>
            </a:pPr>
            <a:r>
              <a:rPr lang="en-US" dirty="0"/>
              <a:t>Thread</a:t>
            </a:r>
          </a:p>
          <a:p>
            <a:pPr>
              <a:buFontTx/>
              <a:buChar char="-"/>
            </a:pPr>
            <a:r>
              <a:rPr lang="en-US" dirty="0"/>
              <a:t>Inter Process Communication</a:t>
            </a:r>
          </a:p>
          <a:p>
            <a:pPr>
              <a:buFontTx/>
              <a:buChar char="-"/>
            </a:pPr>
            <a:r>
              <a:rPr lang="en-US" dirty="0"/>
              <a:t>Scheduling</a:t>
            </a:r>
          </a:p>
        </p:txBody>
      </p:sp>
    </p:spTree>
    <p:extLst>
      <p:ext uri="{BB962C8B-B14F-4D97-AF65-F5344CB8AC3E}">
        <p14:creationId xmlns:p14="http://schemas.microsoft.com/office/powerpoint/2010/main" val="2237811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0B54-8091-4B61-9DDE-3C39475EE717}"/>
              </a:ext>
            </a:extLst>
          </p:cNvPr>
          <p:cNvSpPr>
            <a:spLocks noGrp="1"/>
          </p:cNvSpPr>
          <p:nvPr>
            <p:ph type="title"/>
          </p:nvPr>
        </p:nvSpPr>
        <p:spPr/>
        <p:txBody>
          <a:bodyPr/>
          <a:lstStyle/>
          <a:p>
            <a:r>
              <a:rPr lang="en-US" dirty="0"/>
              <a:t>Multithreading in Java</a:t>
            </a:r>
            <a:br>
              <a:rPr lang="en-US" b="1" i="0" dirty="0">
                <a:solidFill>
                  <a:srgbClr val="444542"/>
                </a:solidFill>
                <a:effectLst/>
                <a:latin typeface="PT Sans"/>
              </a:rPr>
            </a:br>
            <a:endParaRPr lang="en-US" dirty="0"/>
          </a:p>
        </p:txBody>
      </p:sp>
      <p:sp>
        <p:nvSpPr>
          <p:cNvPr id="3" name="Content Placeholder 2">
            <a:extLst>
              <a:ext uri="{FF2B5EF4-FFF2-40B4-BE49-F238E27FC236}">
                <a16:creationId xmlns:a16="http://schemas.microsoft.com/office/drawing/2014/main" id="{D8E94BEF-9537-4FB1-8420-3384D9A399CA}"/>
              </a:ext>
            </a:extLst>
          </p:cNvPr>
          <p:cNvSpPr>
            <a:spLocks noGrp="1"/>
          </p:cNvSpPr>
          <p:nvPr>
            <p:ph idx="1"/>
          </p:nvPr>
        </p:nvSpPr>
        <p:spPr/>
        <p:txBody>
          <a:bodyPr/>
          <a:lstStyle/>
          <a:p>
            <a:pPr algn="just"/>
            <a:r>
              <a:rPr lang="en-US" sz="2400" dirty="0">
                <a:solidFill>
                  <a:srgbClr val="222426"/>
                </a:solidFill>
                <a:latin typeface="PT Sans"/>
              </a:rPr>
              <a:t>A thread is a light-weight smallest part of a process that can run concurrently with the other parts(other threads) of the same process. </a:t>
            </a:r>
          </a:p>
          <a:p>
            <a:pPr algn="just"/>
            <a:r>
              <a:rPr lang="en-US" sz="2400" dirty="0">
                <a:solidFill>
                  <a:srgbClr val="222426"/>
                </a:solidFill>
                <a:latin typeface="PT Sans"/>
              </a:rPr>
              <a:t>Threads are independent because they all have separate path of execution that’s the reason if an exception occurs in one thread, it doesn’t affect the execution of other threads. All threads of a process share the common memory. </a:t>
            </a:r>
          </a:p>
          <a:p>
            <a:pPr algn="just"/>
            <a:r>
              <a:rPr lang="en-US" sz="2400" b="1" dirty="0">
                <a:solidFill>
                  <a:srgbClr val="222426"/>
                </a:solidFill>
                <a:latin typeface="PT Sans"/>
              </a:rPr>
              <a:t>The process of executing multiple threads simultaneously is known as multithreading.</a:t>
            </a:r>
            <a:endParaRPr lang="en-US" sz="2400" dirty="0"/>
          </a:p>
        </p:txBody>
      </p:sp>
      <p:sp>
        <p:nvSpPr>
          <p:cNvPr id="4" name="Footer Placeholder 3">
            <a:extLst>
              <a:ext uri="{FF2B5EF4-FFF2-40B4-BE49-F238E27FC236}">
                <a16:creationId xmlns:a16="http://schemas.microsoft.com/office/drawing/2014/main" id="{51300BDB-2879-437E-8E4F-2C227B71129A}"/>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endParaRPr lang="en-GB" dirty="0"/>
          </a:p>
        </p:txBody>
      </p:sp>
    </p:spTree>
    <p:extLst>
      <p:ext uri="{BB962C8B-B14F-4D97-AF65-F5344CB8AC3E}">
        <p14:creationId xmlns:p14="http://schemas.microsoft.com/office/powerpoint/2010/main" val="1185178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48E9-20B1-40DB-B7C1-3FF3C75612E3}"/>
              </a:ext>
            </a:extLst>
          </p:cNvPr>
          <p:cNvSpPr>
            <a:spLocks noGrp="1"/>
          </p:cNvSpPr>
          <p:nvPr>
            <p:ph type="title"/>
          </p:nvPr>
        </p:nvSpPr>
        <p:spPr/>
        <p:txBody>
          <a:bodyPr/>
          <a:lstStyle/>
          <a:p>
            <a:r>
              <a:rPr lang="en-US" dirty="0"/>
              <a:t>Multithreading in Java</a:t>
            </a:r>
          </a:p>
        </p:txBody>
      </p:sp>
      <p:sp>
        <p:nvSpPr>
          <p:cNvPr id="3" name="Content Placeholder 2">
            <a:extLst>
              <a:ext uri="{FF2B5EF4-FFF2-40B4-BE49-F238E27FC236}">
                <a16:creationId xmlns:a16="http://schemas.microsoft.com/office/drawing/2014/main" id="{ED9BA5B2-30C9-491E-8E47-82B43DEF1FCF}"/>
              </a:ext>
            </a:extLst>
          </p:cNvPr>
          <p:cNvSpPr>
            <a:spLocks noGrp="1"/>
          </p:cNvSpPr>
          <p:nvPr>
            <p:ph idx="1"/>
          </p:nvPr>
        </p:nvSpPr>
        <p:spPr/>
        <p:txBody>
          <a:bodyPr/>
          <a:lstStyle/>
          <a:p>
            <a:pPr marL="457200" indent="-457200" algn="just">
              <a:buAutoNum type="arabicPeriod"/>
            </a:pPr>
            <a:r>
              <a:rPr lang="en-US" sz="2400" dirty="0">
                <a:solidFill>
                  <a:srgbClr val="222426"/>
                </a:solidFill>
                <a:latin typeface="PT Sans"/>
              </a:rPr>
              <a:t>The main purpose of multithreading is to provide simultaneous execution of two or more parts of a program to maximum utilize the CPU time. A multithreaded program contains two or more parts that can run concurrently. Each such part of a program called thread.</a:t>
            </a:r>
          </a:p>
          <a:p>
            <a:pPr marL="457200" indent="-457200" algn="just">
              <a:buAutoNum type="arabicPeriod"/>
            </a:pPr>
            <a:endParaRPr lang="en-US" sz="2400" dirty="0">
              <a:solidFill>
                <a:srgbClr val="222426"/>
              </a:solidFill>
              <a:latin typeface="PT Sans"/>
            </a:endParaRPr>
          </a:p>
          <a:p>
            <a:pPr marL="0" indent="0" algn="just">
              <a:buNone/>
            </a:pPr>
            <a:r>
              <a:rPr lang="en-US" sz="2400" dirty="0">
                <a:solidFill>
                  <a:srgbClr val="222426"/>
                </a:solidFill>
                <a:latin typeface="PT Sans"/>
              </a:rPr>
              <a:t>2. Threads are lightweight sub-processes, they share the common memory space. In Multithreaded environment, programs that are benefited from multithreading, utilize the maximum CPU time so that the idle time can be kept to minimum.</a:t>
            </a:r>
          </a:p>
        </p:txBody>
      </p:sp>
      <p:sp>
        <p:nvSpPr>
          <p:cNvPr id="4" name="Footer Placeholder 3">
            <a:extLst>
              <a:ext uri="{FF2B5EF4-FFF2-40B4-BE49-F238E27FC236}">
                <a16:creationId xmlns:a16="http://schemas.microsoft.com/office/drawing/2014/main" id="{3C14C057-ABDA-4B27-A6FD-8B9BE6A95810}"/>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endParaRPr lang="en-GB" dirty="0"/>
          </a:p>
        </p:txBody>
      </p:sp>
    </p:spTree>
    <p:extLst>
      <p:ext uri="{BB962C8B-B14F-4D97-AF65-F5344CB8AC3E}">
        <p14:creationId xmlns:p14="http://schemas.microsoft.com/office/powerpoint/2010/main" val="1608557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F1D8-50A8-42D5-80F3-1075A04B923E}"/>
              </a:ext>
            </a:extLst>
          </p:cNvPr>
          <p:cNvSpPr>
            <a:spLocks noGrp="1"/>
          </p:cNvSpPr>
          <p:nvPr>
            <p:ph type="title"/>
          </p:nvPr>
        </p:nvSpPr>
        <p:spPr/>
        <p:txBody>
          <a:bodyPr/>
          <a:lstStyle/>
          <a:p>
            <a:r>
              <a:rPr lang="en-US" dirty="0"/>
              <a:t>Multithreading in Java</a:t>
            </a:r>
          </a:p>
        </p:txBody>
      </p:sp>
      <p:sp>
        <p:nvSpPr>
          <p:cNvPr id="3" name="Content Placeholder 2">
            <a:extLst>
              <a:ext uri="{FF2B5EF4-FFF2-40B4-BE49-F238E27FC236}">
                <a16:creationId xmlns:a16="http://schemas.microsoft.com/office/drawing/2014/main" id="{54054A9F-8774-4196-8B0D-31FC5E9E4B06}"/>
              </a:ext>
            </a:extLst>
          </p:cNvPr>
          <p:cNvSpPr>
            <a:spLocks noGrp="1"/>
          </p:cNvSpPr>
          <p:nvPr>
            <p:ph idx="1"/>
          </p:nvPr>
        </p:nvSpPr>
        <p:spPr/>
        <p:txBody>
          <a:bodyPr/>
          <a:lstStyle/>
          <a:p>
            <a:pPr marL="0" indent="0">
              <a:buNone/>
            </a:pPr>
            <a:r>
              <a:rPr lang="en-US" sz="2000" dirty="0">
                <a:solidFill>
                  <a:srgbClr val="222426"/>
                </a:solidFill>
                <a:latin typeface="PT Sans"/>
              </a:rPr>
              <a:t>3. A thread can be in one of the following states:</a:t>
            </a:r>
          </a:p>
          <a:p>
            <a:pPr marL="0" indent="0">
              <a:buNone/>
            </a:pPr>
            <a:br>
              <a:rPr lang="en-US" sz="2000" dirty="0"/>
            </a:br>
            <a:r>
              <a:rPr lang="en-US" sz="2000" dirty="0">
                <a:solidFill>
                  <a:srgbClr val="222426"/>
                </a:solidFill>
                <a:latin typeface="PT Sans"/>
              </a:rPr>
              <a:t>NEW – A thread that has not yet started is in this state.</a:t>
            </a:r>
            <a:br>
              <a:rPr lang="en-US" sz="2000" dirty="0"/>
            </a:br>
            <a:r>
              <a:rPr lang="en-US" sz="2000" dirty="0">
                <a:solidFill>
                  <a:srgbClr val="222426"/>
                </a:solidFill>
                <a:latin typeface="PT Sans"/>
              </a:rPr>
              <a:t>RUNNABLE – A thread executing in the Java virtual machine is in this state.</a:t>
            </a:r>
            <a:br>
              <a:rPr lang="en-US" sz="2000" dirty="0"/>
            </a:br>
            <a:r>
              <a:rPr lang="en-US" sz="2000" dirty="0">
                <a:solidFill>
                  <a:srgbClr val="222426"/>
                </a:solidFill>
                <a:latin typeface="PT Sans"/>
              </a:rPr>
              <a:t>BLOCKED – A thread that is blocked waiting for a monitor lock is in this state.</a:t>
            </a:r>
            <a:br>
              <a:rPr lang="en-US" sz="2000" dirty="0"/>
            </a:br>
            <a:r>
              <a:rPr lang="en-US" sz="2000" dirty="0">
                <a:solidFill>
                  <a:srgbClr val="222426"/>
                </a:solidFill>
                <a:latin typeface="PT Sans"/>
              </a:rPr>
              <a:t>WAITING – A thread that is waiting indefinitely for another thread to perform a particular action is in this state.</a:t>
            </a:r>
            <a:br>
              <a:rPr lang="en-US" sz="2000" dirty="0"/>
            </a:br>
            <a:r>
              <a:rPr lang="en-US" sz="2000" dirty="0">
                <a:solidFill>
                  <a:srgbClr val="222426"/>
                </a:solidFill>
                <a:latin typeface="PT Sans"/>
              </a:rPr>
              <a:t>TIMED_WAITING – A thread that is waiting for another thread to perform an action for up to a specified waiting time is in this state.</a:t>
            </a:r>
            <a:br>
              <a:rPr lang="en-US" sz="2000" dirty="0"/>
            </a:br>
            <a:r>
              <a:rPr lang="en-US" sz="2000" dirty="0">
                <a:solidFill>
                  <a:srgbClr val="222426"/>
                </a:solidFill>
                <a:latin typeface="PT Sans"/>
              </a:rPr>
              <a:t>TERMINATED – A thread that has exited is in this state.</a:t>
            </a:r>
          </a:p>
          <a:p>
            <a:pPr marL="0" indent="0">
              <a:buNone/>
            </a:pPr>
            <a:r>
              <a:rPr lang="en-US" sz="2000" dirty="0">
                <a:solidFill>
                  <a:srgbClr val="222426"/>
                </a:solidFill>
                <a:latin typeface="PT Sans"/>
              </a:rPr>
              <a:t>A thread can be in only one state at a given point in time.</a:t>
            </a:r>
          </a:p>
        </p:txBody>
      </p:sp>
      <p:sp>
        <p:nvSpPr>
          <p:cNvPr id="4" name="Footer Placeholder 3">
            <a:extLst>
              <a:ext uri="{FF2B5EF4-FFF2-40B4-BE49-F238E27FC236}">
                <a16:creationId xmlns:a16="http://schemas.microsoft.com/office/drawing/2014/main" id="{F3173E5C-AFC6-4800-AF86-AB971AC01920}"/>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endParaRPr lang="en-GB" dirty="0"/>
          </a:p>
        </p:txBody>
      </p:sp>
    </p:spTree>
    <p:extLst>
      <p:ext uri="{BB962C8B-B14F-4D97-AF65-F5344CB8AC3E}">
        <p14:creationId xmlns:p14="http://schemas.microsoft.com/office/powerpoint/2010/main" val="3860513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AB50-266A-42CF-8A32-BF39FCC42673}"/>
              </a:ext>
            </a:extLst>
          </p:cNvPr>
          <p:cNvSpPr>
            <a:spLocks noGrp="1"/>
          </p:cNvSpPr>
          <p:nvPr>
            <p:ph type="title"/>
          </p:nvPr>
        </p:nvSpPr>
        <p:spPr>
          <a:xfrm>
            <a:off x="2017298" y="212796"/>
            <a:ext cx="7042150" cy="1282214"/>
          </a:xfrm>
        </p:spPr>
        <p:txBody>
          <a:bodyPr/>
          <a:lstStyle/>
          <a:p>
            <a:r>
              <a:rPr lang="en-US" sz="2800" dirty="0">
                <a:solidFill>
                  <a:srgbClr val="444542"/>
                </a:solidFill>
                <a:latin typeface="PT Sans"/>
              </a:rPr>
              <a:t>Multitasking vs Multithreading vs Multiprocessing vs parallel processing</a:t>
            </a:r>
            <a:br>
              <a:rPr lang="en-US" b="1" i="0" dirty="0">
                <a:solidFill>
                  <a:srgbClr val="444542"/>
                </a:solidFill>
                <a:effectLst/>
                <a:latin typeface="PT Sans"/>
              </a:rPr>
            </a:br>
            <a:endParaRPr lang="en-US" dirty="0"/>
          </a:p>
        </p:txBody>
      </p:sp>
      <p:sp>
        <p:nvSpPr>
          <p:cNvPr id="3" name="Content Placeholder 2">
            <a:extLst>
              <a:ext uri="{FF2B5EF4-FFF2-40B4-BE49-F238E27FC236}">
                <a16:creationId xmlns:a16="http://schemas.microsoft.com/office/drawing/2014/main" id="{3765F579-C956-4B49-B859-A238683ED221}"/>
              </a:ext>
            </a:extLst>
          </p:cNvPr>
          <p:cNvSpPr>
            <a:spLocks noGrp="1"/>
          </p:cNvSpPr>
          <p:nvPr>
            <p:ph idx="1"/>
          </p:nvPr>
        </p:nvSpPr>
        <p:spPr>
          <a:xfrm>
            <a:off x="2017298" y="1495010"/>
            <a:ext cx="8981985" cy="4558749"/>
          </a:xfrm>
        </p:spPr>
        <p:txBody>
          <a:bodyPr/>
          <a:lstStyle/>
          <a:p>
            <a:pPr marL="0" indent="0">
              <a:buNone/>
            </a:pPr>
            <a:r>
              <a:rPr lang="en-US" sz="2000" dirty="0"/>
              <a:t>Multitasking: Ability to execute more than one task at the same time is known as multitasking.</a:t>
            </a:r>
          </a:p>
          <a:p>
            <a:pPr marL="0" indent="0">
              <a:buNone/>
            </a:pPr>
            <a:endParaRPr lang="en-US" sz="2000" dirty="0"/>
          </a:p>
          <a:p>
            <a:pPr marL="0" indent="0">
              <a:buNone/>
            </a:pPr>
            <a:r>
              <a:rPr lang="en-US" sz="2000" dirty="0"/>
              <a:t>Multithreading: We already discussed about it. It is a process of executing multiple threads simultaneously. Multithreading is also known as Thread-based Multitasking.</a:t>
            </a:r>
          </a:p>
          <a:p>
            <a:pPr marL="0" indent="0">
              <a:buNone/>
            </a:pPr>
            <a:endParaRPr lang="en-US" sz="2000" dirty="0"/>
          </a:p>
          <a:p>
            <a:pPr marL="0" indent="0">
              <a:buNone/>
            </a:pPr>
            <a:r>
              <a:rPr lang="en-US" sz="2000" dirty="0"/>
              <a:t>Multiprocessing: It is same as multitasking, however in multiprocessing more than one CPUs are involved. On the other hand one CPU is involved in multitasking.</a:t>
            </a:r>
          </a:p>
          <a:p>
            <a:pPr marL="0" indent="0">
              <a:buNone/>
            </a:pPr>
            <a:endParaRPr lang="en-US" sz="2000" dirty="0"/>
          </a:p>
          <a:p>
            <a:pPr marL="0" indent="0">
              <a:buNone/>
            </a:pPr>
            <a:r>
              <a:rPr lang="en-US" sz="2000" dirty="0"/>
              <a:t>Parallel Processing: It refers to the utilization of multiple CPUs in a single computer system.</a:t>
            </a:r>
          </a:p>
        </p:txBody>
      </p:sp>
      <p:sp>
        <p:nvSpPr>
          <p:cNvPr id="4" name="Footer Placeholder 3">
            <a:extLst>
              <a:ext uri="{FF2B5EF4-FFF2-40B4-BE49-F238E27FC236}">
                <a16:creationId xmlns:a16="http://schemas.microsoft.com/office/drawing/2014/main" id="{B00EB66A-0D73-4BA6-A071-F9C8E528366A}"/>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endParaRPr lang="en-GB" dirty="0"/>
          </a:p>
        </p:txBody>
      </p:sp>
    </p:spTree>
    <p:extLst>
      <p:ext uri="{BB962C8B-B14F-4D97-AF65-F5344CB8AC3E}">
        <p14:creationId xmlns:p14="http://schemas.microsoft.com/office/powerpoint/2010/main" val="4052881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561E-5D26-464A-BCB1-7129656CE564}"/>
              </a:ext>
            </a:extLst>
          </p:cNvPr>
          <p:cNvSpPr>
            <a:spLocks noGrp="1"/>
          </p:cNvSpPr>
          <p:nvPr>
            <p:ph type="title"/>
          </p:nvPr>
        </p:nvSpPr>
        <p:spPr>
          <a:xfrm>
            <a:off x="254000" y="439024"/>
            <a:ext cx="10457373" cy="1143000"/>
          </a:xfrm>
        </p:spPr>
        <p:txBody>
          <a:bodyPr/>
          <a:lstStyle/>
          <a:p>
            <a:r>
              <a:rPr lang="en-US" b="1" i="0" dirty="0">
                <a:solidFill>
                  <a:srgbClr val="444542"/>
                </a:solidFill>
                <a:effectLst/>
                <a:latin typeface="PT Sans"/>
              </a:rPr>
              <a:t>Creating a thread in Java</a:t>
            </a:r>
            <a:br>
              <a:rPr lang="en-US" b="1" i="0" dirty="0">
                <a:solidFill>
                  <a:srgbClr val="444542"/>
                </a:solidFill>
                <a:effectLst/>
                <a:latin typeface="PT Sans"/>
              </a:rPr>
            </a:br>
            <a:endParaRPr lang="en-US" dirty="0"/>
          </a:p>
        </p:txBody>
      </p:sp>
      <p:sp>
        <p:nvSpPr>
          <p:cNvPr id="3" name="Content Placeholder 2">
            <a:extLst>
              <a:ext uri="{FF2B5EF4-FFF2-40B4-BE49-F238E27FC236}">
                <a16:creationId xmlns:a16="http://schemas.microsoft.com/office/drawing/2014/main" id="{91C0E431-3835-47C2-953E-CD79ADFC00D4}"/>
              </a:ext>
            </a:extLst>
          </p:cNvPr>
          <p:cNvSpPr>
            <a:spLocks noGrp="1"/>
          </p:cNvSpPr>
          <p:nvPr>
            <p:ph idx="1"/>
          </p:nvPr>
        </p:nvSpPr>
        <p:spPr/>
        <p:txBody>
          <a:bodyPr/>
          <a:lstStyle/>
          <a:p>
            <a:pPr marL="0" indent="0">
              <a:buNone/>
            </a:pPr>
            <a:r>
              <a:rPr lang="en-US" sz="2800" dirty="0">
                <a:solidFill>
                  <a:srgbClr val="222426"/>
                </a:solidFill>
                <a:latin typeface="PT Sans"/>
              </a:rPr>
              <a:t>There are two ways to create a thread in Java:</a:t>
            </a:r>
            <a:br>
              <a:rPr lang="en-US" sz="2800" dirty="0"/>
            </a:br>
            <a:r>
              <a:rPr lang="en-US" sz="2800" dirty="0">
                <a:solidFill>
                  <a:srgbClr val="222426"/>
                </a:solidFill>
                <a:latin typeface="PT Sans"/>
              </a:rPr>
              <a:t>1) By extending Thread class.</a:t>
            </a:r>
            <a:br>
              <a:rPr lang="en-US" sz="2800" dirty="0"/>
            </a:br>
            <a:r>
              <a:rPr lang="en-US" sz="2800" dirty="0">
                <a:solidFill>
                  <a:srgbClr val="222426"/>
                </a:solidFill>
                <a:latin typeface="PT Sans"/>
              </a:rPr>
              <a:t>2) By implementing Runnable interface.</a:t>
            </a:r>
            <a:endParaRPr lang="en-US" sz="2800" dirty="0"/>
          </a:p>
        </p:txBody>
      </p:sp>
      <p:sp>
        <p:nvSpPr>
          <p:cNvPr id="4" name="Footer Placeholder 3">
            <a:extLst>
              <a:ext uri="{FF2B5EF4-FFF2-40B4-BE49-F238E27FC236}">
                <a16:creationId xmlns:a16="http://schemas.microsoft.com/office/drawing/2014/main" id="{087995A0-E35A-4998-88D6-287BCD4A307E}"/>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endParaRPr lang="en-GB" dirty="0"/>
          </a:p>
        </p:txBody>
      </p:sp>
    </p:spTree>
    <p:extLst>
      <p:ext uri="{BB962C8B-B14F-4D97-AF65-F5344CB8AC3E}">
        <p14:creationId xmlns:p14="http://schemas.microsoft.com/office/powerpoint/2010/main" val="3483596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80BB1-ED88-4072-82C2-BEE6CE0593A6}"/>
              </a:ext>
            </a:extLst>
          </p:cNvPr>
          <p:cNvSpPr>
            <a:spLocks noGrp="1"/>
          </p:cNvSpPr>
          <p:nvPr>
            <p:ph type="title"/>
          </p:nvPr>
        </p:nvSpPr>
        <p:spPr/>
        <p:txBody>
          <a:bodyPr/>
          <a:lstStyle/>
          <a:p>
            <a:r>
              <a:rPr lang="en-US" dirty="0"/>
              <a:t>Thread Methods</a:t>
            </a:r>
          </a:p>
        </p:txBody>
      </p:sp>
      <p:sp>
        <p:nvSpPr>
          <p:cNvPr id="4" name="Footer Placeholder 3">
            <a:extLst>
              <a:ext uri="{FF2B5EF4-FFF2-40B4-BE49-F238E27FC236}">
                <a16:creationId xmlns:a16="http://schemas.microsoft.com/office/drawing/2014/main" id="{BECCFBC3-2318-4542-A88D-5E7BFB52F544}"/>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endParaRPr lang="en-GB" dirty="0"/>
          </a:p>
        </p:txBody>
      </p:sp>
      <p:sp>
        <p:nvSpPr>
          <p:cNvPr id="5" name="Rectangle 1">
            <a:extLst>
              <a:ext uri="{FF2B5EF4-FFF2-40B4-BE49-F238E27FC236}">
                <a16:creationId xmlns:a16="http://schemas.microsoft.com/office/drawing/2014/main" id="{16CA745D-C5FA-43F5-93D1-999DC88F88A7}"/>
              </a:ext>
            </a:extLst>
          </p:cNvPr>
          <p:cNvSpPr>
            <a:spLocks noGrp="1" noChangeArrowheads="1"/>
          </p:cNvSpPr>
          <p:nvPr>
            <p:ph idx="1"/>
          </p:nvPr>
        </p:nvSpPr>
        <p:spPr bwMode="auto">
          <a:xfrm>
            <a:off x="2011363" y="1888668"/>
            <a:ext cx="7917146" cy="414272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68203" tIns="0" rIns="0" bIns="231702" numCol="1" anchor="ctr" anchorCtr="0" compatLnSpc="1">
            <a:prstTxWarp prst="textNoShape">
              <a:avLst/>
            </a:prstTxWarp>
            <a:spAutoFit/>
          </a:bodyPr>
          <a:lstStyle/>
          <a:p>
            <a:pPr marL="0" indent="0">
              <a:spcBef>
                <a:spcPct val="0"/>
              </a:spcBef>
              <a:buNone/>
            </a:pPr>
            <a:endParaRPr lang="en-US" altLang="en-US" sz="4000" dirty="0">
              <a:latin typeface="Arial" panose="020B0604020202020204" pitchFamily="34" charset="0"/>
            </a:endParaRPr>
          </a:p>
          <a:p>
            <a:pPr marL="0" indent="0">
              <a:spcBef>
                <a:spcPct val="0"/>
              </a:spcBef>
            </a:pPr>
            <a:r>
              <a:rPr lang="en-US" altLang="en-US" sz="1800" dirty="0" err="1">
                <a:solidFill>
                  <a:srgbClr val="222426"/>
                </a:solidFill>
                <a:latin typeface="PT Sans"/>
              </a:rPr>
              <a:t>getName</a:t>
            </a:r>
            <a:r>
              <a:rPr lang="en-US" altLang="en-US" sz="1800" dirty="0">
                <a:solidFill>
                  <a:srgbClr val="222426"/>
                </a:solidFill>
                <a:latin typeface="PT Sans"/>
              </a:rPr>
              <a:t>()</a:t>
            </a:r>
            <a:r>
              <a:rPr lang="en-US" altLang="en-US" sz="2800" dirty="0">
                <a:solidFill>
                  <a:srgbClr val="222426"/>
                </a:solidFill>
                <a:latin typeface="PT Sans"/>
              </a:rPr>
              <a:t>: It is used for Obtaining a thread’s name</a:t>
            </a:r>
          </a:p>
          <a:p>
            <a:pPr marL="0" indent="0">
              <a:spcBef>
                <a:spcPct val="0"/>
              </a:spcBef>
            </a:pPr>
            <a:r>
              <a:rPr lang="en-US" altLang="en-US" sz="1800" dirty="0" err="1">
                <a:solidFill>
                  <a:srgbClr val="222426"/>
                </a:solidFill>
                <a:latin typeface="PT Sans"/>
              </a:rPr>
              <a:t>getPriority</a:t>
            </a:r>
            <a:r>
              <a:rPr lang="en-US" altLang="en-US" sz="1800" dirty="0">
                <a:solidFill>
                  <a:srgbClr val="222426"/>
                </a:solidFill>
                <a:latin typeface="PT Sans"/>
              </a:rPr>
              <a:t>()</a:t>
            </a:r>
            <a:r>
              <a:rPr lang="en-US" altLang="en-US" sz="2800" dirty="0">
                <a:solidFill>
                  <a:srgbClr val="222426"/>
                </a:solidFill>
                <a:latin typeface="PT Sans"/>
              </a:rPr>
              <a:t>: Obtain a thread’s priority</a:t>
            </a:r>
          </a:p>
          <a:p>
            <a:pPr marL="0" indent="0">
              <a:spcBef>
                <a:spcPct val="0"/>
              </a:spcBef>
            </a:pPr>
            <a:r>
              <a:rPr lang="en-US" altLang="en-US" sz="1800" dirty="0" err="1">
                <a:solidFill>
                  <a:srgbClr val="222426"/>
                </a:solidFill>
                <a:latin typeface="PT Sans"/>
              </a:rPr>
              <a:t>isAlive</a:t>
            </a:r>
            <a:r>
              <a:rPr lang="en-US" altLang="en-US" sz="1800" dirty="0">
                <a:solidFill>
                  <a:srgbClr val="222426"/>
                </a:solidFill>
                <a:latin typeface="PT Sans"/>
              </a:rPr>
              <a:t>()</a:t>
            </a:r>
            <a:r>
              <a:rPr lang="en-US" altLang="en-US" sz="2800" dirty="0">
                <a:solidFill>
                  <a:srgbClr val="222426"/>
                </a:solidFill>
                <a:latin typeface="PT Sans"/>
              </a:rPr>
              <a:t>: Determine if a thread is still running</a:t>
            </a:r>
          </a:p>
          <a:p>
            <a:pPr marL="0" indent="0">
              <a:spcBef>
                <a:spcPct val="0"/>
              </a:spcBef>
            </a:pPr>
            <a:r>
              <a:rPr lang="en-US" altLang="en-US" sz="1800" dirty="0">
                <a:solidFill>
                  <a:srgbClr val="222426"/>
                </a:solidFill>
                <a:latin typeface="PT Sans"/>
              </a:rPr>
              <a:t>join()</a:t>
            </a:r>
            <a:r>
              <a:rPr lang="en-US" altLang="en-US" sz="2800" dirty="0">
                <a:solidFill>
                  <a:srgbClr val="222426"/>
                </a:solidFill>
                <a:latin typeface="PT Sans"/>
              </a:rPr>
              <a:t>: Wait for a thread to terminate</a:t>
            </a:r>
          </a:p>
          <a:p>
            <a:pPr marL="0" indent="0">
              <a:spcBef>
                <a:spcPct val="0"/>
              </a:spcBef>
            </a:pPr>
            <a:r>
              <a:rPr lang="en-US" altLang="en-US" sz="1800" dirty="0">
                <a:solidFill>
                  <a:srgbClr val="222426"/>
                </a:solidFill>
                <a:latin typeface="PT Sans"/>
              </a:rPr>
              <a:t>run()</a:t>
            </a:r>
            <a:r>
              <a:rPr lang="en-US" altLang="en-US" sz="2800" dirty="0">
                <a:solidFill>
                  <a:srgbClr val="222426"/>
                </a:solidFill>
                <a:latin typeface="PT Sans"/>
              </a:rPr>
              <a:t>: Entry point for the thread</a:t>
            </a:r>
          </a:p>
          <a:p>
            <a:pPr marL="0" indent="0">
              <a:spcBef>
                <a:spcPct val="0"/>
              </a:spcBef>
            </a:pPr>
            <a:r>
              <a:rPr lang="en-US" altLang="en-US" sz="1800" dirty="0">
                <a:solidFill>
                  <a:srgbClr val="222426"/>
                </a:solidFill>
                <a:latin typeface="PT Sans"/>
              </a:rPr>
              <a:t>sleep()</a:t>
            </a:r>
            <a:r>
              <a:rPr lang="en-US" altLang="en-US" sz="2800" dirty="0">
                <a:solidFill>
                  <a:srgbClr val="222426"/>
                </a:solidFill>
                <a:latin typeface="PT Sans"/>
              </a:rPr>
              <a:t>: suspend a thread for a period of time</a:t>
            </a:r>
          </a:p>
          <a:p>
            <a:pPr marL="0" indent="0">
              <a:spcBef>
                <a:spcPct val="0"/>
              </a:spcBef>
            </a:pPr>
            <a:r>
              <a:rPr lang="en-US" altLang="en-US" sz="1800" dirty="0">
                <a:solidFill>
                  <a:srgbClr val="222426"/>
                </a:solidFill>
                <a:latin typeface="PT Sans"/>
              </a:rPr>
              <a:t>start()</a:t>
            </a:r>
            <a:r>
              <a:rPr lang="en-US" altLang="en-US" sz="2800" dirty="0">
                <a:solidFill>
                  <a:srgbClr val="222426"/>
                </a:solidFill>
                <a:latin typeface="PT Sans"/>
              </a:rPr>
              <a:t>: start a thread by calling its run() method</a:t>
            </a:r>
          </a:p>
          <a:p>
            <a:pPr marL="0" indent="0">
              <a:spcBef>
                <a:spcPct val="0"/>
              </a:spcBef>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4249292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en-US" dirty="0"/>
              <a:t>Summary</a:t>
            </a:r>
          </a:p>
        </p:txBody>
      </p:sp>
      <p:sp>
        <p:nvSpPr>
          <p:cNvPr id="141315" name="Rectangle 3"/>
          <p:cNvSpPr>
            <a:spLocks noGrp="1" noChangeArrowheads="1"/>
          </p:cNvSpPr>
          <p:nvPr>
            <p:ph type="body" idx="1"/>
          </p:nvPr>
        </p:nvSpPr>
        <p:spPr>
          <a:xfrm>
            <a:off x="254000" y="1697038"/>
            <a:ext cx="11747500" cy="3686620"/>
          </a:xfrm>
        </p:spPr>
        <p:txBody>
          <a:bodyPr/>
          <a:lstStyle/>
          <a:p>
            <a:pPr marL="0" indent="0">
              <a:buNone/>
            </a:pPr>
            <a:r>
              <a:rPr lang="en-US" altLang="en-US" sz="2800" dirty="0">
                <a:solidFill>
                  <a:srgbClr val="222426"/>
                </a:solidFill>
                <a:latin typeface="PT Sans"/>
              </a:rPr>
              <a:t>Process i</a:t>
            </a:r>
            <a:r>
              <a:rPr lang="en-US" sz="2800" dirty="0">
                <a:solidFill>
                  <a:srgbClr val="222426"/>
                </a:solidFill>
                <a:latin typeface="PT Sans"/>
              </a:rPr>
              <a:t>s an instance of a computer program that is being executed</a:t>
            </a:r>
          </a:p>
          <a:p>
            <a:pPr marL="0" indent="0">
              <a:buNone/>
            </a:pPr>
            <a:r>
              <a:rPr lang="en-US" altLang="en-US" sz="2800" dirty="0">
                <a:solidFill>
                  <a:srgbClr val="222426"/>
                </a:solidFill>
                <a:latin typeface="PT Sans"/>
              </a:rPr>
              <a:t>Process has 4 conceptual models</a:t>
            </a:r>
          </a:p>
          <a:p>
            <a:pPr marL="0" indent="0">
              <a:buNone/>
            </a:pPr>
            <a:r>
              <a:rPr lang="en-US" altLang="en-US" sz="2800" dirty="0">
                <a:solidFill>
                  <a:srgbClr val="222426"/>
                </a:solidFill>
                <a:latin typeface="PT Sans"/>
              </a:rPr>
              <a:t>      - Process creation, process termination, process state, process hierarchy</a:t>
            </a:r>
          </a:p>
          <a:p>
            <a:pPr marL="0" indent="0">
              <a:buNone/>
            </a:pPr>
            <a:r>
              <a:rPr lang="en-US" altLang="en-US" sz="2800" dirty="0">
                <a:solidFill>
                  <a:srgbClr val="222426"/>
                </a:solidFill>
                <a:latin typeface="PT Sans"/>
              </a:rPr>
              <a:t>Thread is called light-weight process and it share the resources of parent process</a:t>
            </a:r>
          </a:p>
          <a:p>
            <a:pPr marL="0" indent="0">
              <a:buNone/>
            </a:pPr>
            <a:r>
              <a:rPr lang="en-US" altLang="en-US" sz="2800" dirty="0">
                <a:solidFill>
                  <a:srgbClr val="222426"/>
                </a:solidFill>
                <a:latin typeface="PT Sans"/>
              </a:rPr>
              <a:t>Various threads are wait(), join(), sleep(), run(), abort(), stop()</a:t>
            </a:r>
          </a:p>
          <a:p>
            <a:pPr marL="0" indent="0">
              <a:buNone/>
            </a:pPr>
            <a:endParaRPr lang="en-US" altLang="en-US" sz="1800" dirty="0"/>
          </a:p>
          <a:p>
            <a:endParaRPr lang="en-US" altLang="en-US" sz="1800" dirty="0"/>
          </a:p>
        </p:txBody>
      </p:sp>
    </p:spTree>
    <p:extLst>
      <p:ext uri="{BB962C8B-B14F-4D97-AF65-F5344CB8AC3E}">
        <p14:creationId xmlns:p14="http://schemas.microsoft.com/office/powerpoint/2010/main" val="116457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4114801" y="22860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600"/>
              <a:t>Q &amp; A</a:t>
            </a:r>
          </a:p>
        </p:txBody>
      </p:sp>
      <p:sp>
        <p:nvSpPr>
          <p:cNvPr id="7" name="Text Box 3"/>
          <p:cNvSpPr txBox="1">
            <a:spLocks noChangeArrowheads="1"/>
          </p:cNvSpPr>
          <p:nvPr/>
        </p:nvSpPr>
        <p:spPr bwMode="auto">
          <a:xfrm>
            <a:off x="3243264" y="411164"/>
            <a:ext cx="59650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b="1" u="sng" dirty="0">
                <a:solidFill>
                  <a:srgbClr val="003366"/>
                </a:solidFill>
                <a:latin typeface="Century Gothic" panose="020B0502020202020204" pitchFamily="34" charset="0"/>
              </a:rPr>
              <a:t>Question and answer session</a:t>
            </a:r>
            <a:endParaRPr lang="en-US" altLang="en-US" sz="3200" u="sng" dirty="0">
              <a:solidFill>
                <a:srgbClr val="003366"/>
              </a:solidFill>
              <a:latin typeface="Century Gothic" panose="020B0502020202020204" pitchFamily="34" charset="0"/>
            </a:endParaRPr>
          </a:p>
        </p:txBody>
      </p:sp>
    </p:spTree>
    <p:extLst>
      <p:ext uri="{BB962C8B-B14F-4D97-AF65-F5344CB8AC3E}">
        <p14:creationId xmlns:p14="http://schemas.microsoft.com/office/powerpoint/2010/main" val="3517531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Blockchain Concepts</a:t>
            </a:r>
          </a:p>
        </p:txBody>
      </p:sp>
      <p:sp>
        <p:nvSpPr>
          <p:cNvPr id="5" name="Title 1"/>
          <p:cNvSpPr>
            <a:spLocks noGrp="1"/>
          </p:cNvSpPr>
          <p:nvPr>
            <p:ph type="title"/>
          </p:nvPr>
        </p:nvSpPr>
        <p:spPr/>
        <p:txBody>
          <a:bodyPr/>
          <a:lstStyle/>
          <a:p>
            <a:r>
              <a:rPr lang="en-US" altLang="en-US" sz="3200" u="sng" dirty="0">
                <a:solidFill>
                  <a:schemeClr val="accent6">
                    <a:lumMod val="75000"/>
                  </a:schemeClr>
                </a:solidFill>
                <a:latin typeface="Century Gothic" panose="020B0502020202020204" pitchFamily="34" charset="0"/>
              </a:rPr>
              <a:t>What we will cover next</a:t>
            </a:r>
            <a:br>
              <a:rPr lang="en-US" altLang="en-US" sz="3200" dirty="0">
                <a:solidFill>
                  <a:srgbClr val="003366"/>
                </a:solidFill>
              </a:rPr>
            </a:br>
            <a:endParaRPr lang="en-US" sz="3200" dirty="0"/>
          </a:p>
        </p:txBody>
      </p:sp>
    </p:spTree>
    <p:extLst>
      <p:ext uri="{BB962C8B-B14F-4D97-AF65-F5344CB8AC3E}">
        <p14:creationId xmlns:p14="http://schemas.microsoft.com/office/powerpoint/2010/main" val="352323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b="1" dirty="0">
                <a:solidFill>
                  <a:schemeClr val="accent6"/>
                </a:solidFill>
              </a:rPr>
              <a:t>Processes</a:t>
            </a:r>
            <a:br>
              <a:rPr lang="en-US" altLang="en-US" b="1" dirty="0">
                <a:solidFill>
                  <a:schemeClr val="accent6"/>
                </a:solidFill>
              </a:rPr>
            </a:br>
            <a:r>
              <a:rPr lang="en-US" altLang="en-US" sz="3200" dirty="0">
                <a:solidFill>
                  <a:schemeClr val="accent6"/>
                </a:solidFill>
              </a:rPr>
              <a:t>The Process Model</a:t>
            </a:r>
            <a:endParaRPr lang="en-US" altLang="en-US" b="1" dirty="0">
              <a:solidFill>
                <a:schemeClr val="accent6"/>
              </a:solidFill>
            </a:endParaRPr>
          </a:p>
        </p:txBody>
      </p:sp>
      <p:sp>
        <p:nvSpPr>
          <p:cNvPr id="2051" name="Rectangle 3"/>
          <p:cNvSpPr>
            <a:spLocks noGrp="1" noChangeArrowheads="1"/>
          </p:cNvSpPr>
          <p:nvPr>
            <p:ph type="body" idx="1"/>
          </p:nvPr>
        </p:nvSpPr>
        <p:spPr>
          <a:xfrm>
            <a:off x="1778000" y="4572000"/>
            <a:ext cx="8890000" cy="914400"/>
          </a:xfrm>
        </p:spPr>
        <p:txBody>
          <a:bodyPr/>
          <a:lstStyle/>
          <a:p>
            <a:pPr>
              <a:lnSpc>
                <a:spcPct val="90000"/>
              </a:lnSpc>
            </a:pPr>
            <a:r>
              <a:rPr lang="en-US" altLang="en-US" sz="2800"/>
              <a:t>Multiprogramming of four programs</a:t>
            </a:r>
          </a:p>
          <a:p>
            <a:pPr>
              <a:lnSpc>
                <a:spcPct val="90000"/>
              </a:lnSpc>
            </a:pPr>
            <a:r>
              <a:rPr lang="en-US" altLang="en-US" sz="2800"/>
              <a:t>Conceptual model of 4 independent, sequential processes</a:t>
            </a:r>
          </a:p>
          <a:p>
            <a:pPr>
              <a:lnSpc>
                <a:spcPct val="90000"/>
              </a:lnSpc>
            </a:pPr>
            <a:r>
              <a:rPr lang="en-US" altLang="en-US" sz="2800"/>
              <a:t>Only one program active at any instant</a:t>
            </a:r>
          </a:p>
        </p:txBody>
      </p:sp>
      <p:pic>
        <p:nvPicPr>
          <p:cNvPr id="2054" name="Picture 6" descr="C:\B\b4\JPG\foo\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039" y="1663700"/>
            <a:ext cx="7997825" cy="256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46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b="1" dirty="0">
                <a:solidFill>
                  <a:schemeClr val="accent6"/>
                </a:solidFill>
              </a:rPr>
              <a:t>Process Creation</a:t>
            </a:r>
          </a:p>
        </p:txBody>
      </p:sp>
      <p:sp>
        <p:nvSpPr>
          <p:cNvPr id="5123" name="Rectangle 3"/>
          <p:cNvSpPr>
            <a:spLocks noGrp="1" noChangeArrowheads="1"/>
          </p:cNvSpPr>
          <p:nvPr>
            <p:ph type="body" idx="1"/>
          </p:nvPr>
        </p:nvSpPr>
        <p:spPr/>
        <p:txBody>
          <a:bodyPr/>
          <a:lstStyle/>
          <a:p>
            <a:pPr marL="609600" indent="-609600">
              <a:buNone/>
            </a:pPr>
            <a:r>
              <a:rPr lang="en-US" altLang="en-US" dirty="0"/>
              <a:t>Principal events that cause process creation</a:t>
            </a:r>
          </a:p>
          <a:p>
            <a:pPr marL="0" indent="0">
              <a:buNone/>
            </a:pPr>
            <a:r>
              <a:rPr lang="en-US" altLang="en-US" dirty="0"/>
              <a:t>1. System initialization</a:t>
            </a:r>
          </a:p>
          <a:p>
            <a:pPr marL="0" indent="0">
              <a:buNone/>
            </a:pPr>
            <a:r>
              <a:rPr lang="en-US" altLang="en-US" dirty="0"/>
              <a:t>2. Execution of a process creation system </a:t>
            </a:r>
          </a:p>
          <a:p>
            <a:pPr marL="0" indent="0">
              <a:buNone/>
            </a:pPr>
            <a:r>
              <a:rPr lang="en-US" altLang="en-US" dirty="0"/>
              <a:t>3. User request to create a new process</a:t>
            </a:r>
          </a:p>
          <a:p>
            <a:pPr marL="0" indent="0">
              <a:buNone/>
            </a:pPr>
            <a:r>
              <a:rPr lang="en-US" altLang="en-US" dirty="0"/>
              <a:t>4. Initiation of a batch job</a:t>
            </a:r>
          </a:p>
        </p:txBody>
      </p:sp>
    </p:spTree>
    <p:extLst>
      <p:ext uri="{BB962C8B-B14F-4D97-AF65-F5344CB8AC3E}">
        <p14:creationId xmlns:p14="http://schemas.microsoft.com/office/powerpoint/2010/main" val="1220630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b="1" dirty="0">
                <a:solidFill>
                  <a:schemeClr val="accent6"/>
                </a:solidFill>
              </a:rPr>
              <a:t>Process Termination</a:t>
            </a:r>
          </a:p>
        </p:txBody>
      </p:sp>
      <p:sp>
        <p:nvSpPr>
          <p:cNvPr id="6147" name="Rectangle 3"/>
          <p:cNvSpPr>
            <a:spLocks noGrp="1" noChangeArrowheads="1"/>
          </p:cNvSpPr>
          <p:nvPr>
            <p:ph type="body" idx="1"/>
          </p:nvPr>
        </p:nvSpPr>
        <p:spPr/>
        <p:txBody>
          <a:bodyPr/>
          <a:lstStyle/>
          <a:p>
            <a:pPr marL="609600" indent="-609600">
              <a:buNone/>
            </a:pPr>
            <a:r>
              <a:rPr lang="en-US" altLang="en-US"/>
              <a:t>Conditions which terminate processes</a:t>
            </a:r>
          </a:p>
          <a:p>
            <a:pPr marL="609600" indent="-609600">
              <a:buFontTx/>
              <a:buAutoNum type="arabicPeriod"/>
            </a:pPr>
            <a:r>
              <a:rPr lang="en-US" altLang="en-US"/>
              <a:t>Normal exit (voluntary)</a:t>
            </a:r>
          </a:p>
          <a:p>
            <a:pPr marL="609600" indent="-609600">
              <a:buFontTx/>
              <a:buAutoNum type="arabicPeriod"/>
            </a:pPr>
            <a:r>
              <a:rPr lang="en-US" altLang="en-US"/>
              <a:t>Error exit (voluntary)</a:t>
            </a:r>
          </a:p>
          <a:p>
            <a:pPr marL="609600" indent="-609600">
              <a:buFontTx/>
              <a:buAutoNum type="arabicPeriod"/>
            </a:pPr>
            <a:r>
              <a:rPr lang="en-US" altLang="en-US"/>
              <a:t>Fatal error (involuntary)</a:t>
            </a:r>
          </a:p>
          <a:p>
            <a:pPr marL="609600" indent="-609600">
              <a:buFontTx/>
              <a:buAutoNum type="arabicPeriod"/>
            </a:pPr>
            <a:r>
              <a:rPr lang="en-US" altLang="en-US"/>
              <a:t>Killed by another process (involuntary)</a:t>
            </a:r>
          </a:p>
        </p:txBody>
      </p:sp>
    </p:spTree>
    <p:extLst>
      <p:ext uri="{BB962C8B-B14F-4D97-AF65-F5344CB8AC3E}">
        <p14:creationId xmlns:p14="http://schemas.microsoft.com/office/powerpoint/2010/main" val="1870707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en-US" altLang="en-US" b="1" dirty="0">
                <a:solidFill>
                  <a:schemeClr val="accent6"/>
                </a:solidFill>
              </a:rPr>
              <a:t>Process Hierarchies</a:t>
            </a:r>
          </a:p>
        </p:txBody>
      </p:sp>
      <p:sp>
        <p:nvSpPr>
          <p:cNvPr id="8195" name="Rectangle 1027"/>
          <p:cNvSpPr>
            <a:spLocks noGrp="1" noChangeArrowheads="1"/>
          </p:cNvSpPr>
          <p:nvPr>
            <p:ph type="body" idx="1"/>
          </p:nvPr>
        </p:nvSpPr>
        <p:spPr>
          <a:xfrm>
            <a:off x="2209800" y="1981200"/>
            <a:ext cx="8458200" cy="4114800"/>
          </a:xfrm>
        </p:spPr>
        <p:txBody>
          <a:bodyPr/>
          <a:lstStyle/>
          <a:p>
            <a:r>
              <a:rPr lang="en-US" altLang="en-US"/>
              <a:t>Parent creates a child process, child processes can create its own process</a:t>
            </a:r>
          </a:p>
          <a:p>
            <a:r>
              <a:rPr lang="en-US" altLang="en-US"/>
              <a:t>Forms a hierarchy</a:t>
            </a:r>
          </a:p>
          <a:p>
            <a:pPr lvl="1"/>
            <a:r>
              <a:rPr lang="en-US" altLang="en-US"/>
              <a:t>UNIX calls this a "process group"</a:t>
            </a:r>
          </a:p>
          <a:p>
            <a:r>
              <a:rPr lang="en-US" altLang="en-US"/>
              <a:t>Windows has no concept of process hierarchy</a:t>
            </a:r>
          </a:p>
          <a:p>
            <a:pPr lvl="1"/>
            <a:r>
              <a:rPr lang="en-US" altLang="en-US"/>
              <a:t>all processes are created equal</a:t>
            </a:r>
          </a:p>
        </p:txBody>
      </p:sp>
    </p:spTree>
    <p:extLst>
      <p:ext uri="{BB962C8B-B14F-4D97-AF65-F5344CB8AC3E}">
        <p14:creationId xmlns:p14="http://schemas.microsoft.com/office/powerpoint/2010/main" val="278701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b="1" dirty="0">
                <a:solidFill>
                  <a:schemeClr val="accent6"/>
                </a:solidFill>
              </a:rPr>
              <a:t>Process States (1)</a:t>
            </a:r>
          </a:p>
        </p:txBody>
      </p:sp>
      <p:sp>
        <p:nvSpPr>
          <p:cNvPr id="7171" name="Rectangle 3"/>
          <p:cNvSpPr>
            <a:spLocks noGrp="1" noChangeArrowheads="1"/>
          </p:cNvSpPr>
          <p:nvPr>
            <p:ph type="body" idx="1"/>
          </p:nvPr>
        </p:nvSpPr>
        <p:spPr>
          <a:xfrm>
            <a:off x="2895600" y="3912054"/>
            <a:ext cx="7772400" cy="1485900"/>
          </a:xfrm>
        </p:spPr>
        <p:txBody>
          <a:bodyPr/>
          <a:lstStyle/>
          <a:p>
            <a:pPr>
              <a:lnSpc>
                <a:spcPct val="90000"/>
              </a:lnSpc>
            </a:pPr>
            <a:r>
              <a:rPr lang="en-US" altLang="en-US" dirty="0"/>
              <a:t>Possible process states</a:t>
            </a:r>
          </a:p>
          <a:p>
            <a:pPr lvl="1">
              <a:lnSpc>
                <a:spcPct val="90000"/>
              </a:lnSpc>
            </a:pPr>
            <a:r>
              <a:rPr lang="en-US" altLang="en-US" dirty="0"/>
              <a:t>running</a:t>
            </a:r>
          </a:p>
          <a:p>
            <a:pPr lvl="1">
              <a:lnSpc>
                <a:spcPct val="90000"/>
              </a:lnSpc>
            </a:pPr>
            <a:r>
              <a:rPr lang="en-US" altLang="en-US" dirty="0"/>
              <a:t>blocked</a:t>
            </a:r>
          </a:p>
          <a:p>
            <a:pPr lvl="1">
              <a:lnSpc>
                <a:spcPct val="90000"/>
              </a:lnSpc>
            </a:pPr>
            <a:r>
              <a:rPr lang="en-US" altLang="en-US" dirty="0"/>
              <a:t>ready</a:t>
            </a:r>
          </a:p>
          <a:p>
            <a:pPr>
              <a:lnSpc>
                <a:spcPct val="90000"/>
              </a:lnSpc>
            </a:pPr>
            <a:r>
              <a:rPr lang="en-US" altLang="en-US" dirty="0"/>
              <a:t>Transitions between states shown</a:t>
            </a:r>
            <a:endParaRPr lang="en-US" altLang="en-US" sz="2400" dirty="0"/>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5" y="1512888"/>
            <a:ext cx="763905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234677"/>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E916254A6895E40A31E093E5C38CA38" ma:contentTypeVersion="9" ma:contentTypeDescription="Create a new document." ma:contentTypeScope="" ma:versionID="06f12010fc56d5a98bd6c3678ecd07d6">
  <xsd:schema xmlns:xsd="http://www.w3.org/2001/XMLSchema" xmlns:xs="http://www.w3.org/2001/XMLSchema" xmlns:p="http://schemas.microsoft.com/office/2006/metadata/properties" xmlns:ns2="5465b71e-750a-4d2c-81c7-03e5cb8e4740" xmlns:ns3="12773c8e-aaba-4c27-8145-fd97cf83fa2f" targetNamespace="http://schemas.microsoft.com/office/2006/metadata/properties" ma:root="true" ma:fieldsID="12383339287c99fd22b3657c9b16ebbe" ns2:_="" ns3:_="">
    <xsd:import namespace="5465b71e-750a-4d2c-81c7-03e5cb8e4740"/>
    <xsd:import namespace="12773c8e-aaba-4c27-8145-fd97cf83fa2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65b71e-750a-4d2c-81c7-03e5cb8e47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73c8e-aaba-4c27-8145-fd97cf83fa2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D3909F-E191-4C23-B23C-BA46B5ADDDA2}">
  <ds:schemaRefs>
    <ds:schemaRef ds:uri="http://schemas.microsoft.com/office/2006/documentManagement/types"/>
    <ds:schemaRef ds:uri="http://www.w3.org/XML/1998/namespace"/>
    <ds:schemaRef ds:uri="http://purl.org/dc/dcmitype/"/>
    <ds:schemaRef ds:uri="5465b71e-750a-4d2c-81c7-03e5cb8e4740"/>
    <ds:schemaRef ds:uri="http://purl.org/dc/terms/"/>
    <ds:schemaRef ds:uri="http://schemas.microsoft.com/office/infopath/2007/PartnerControls"/>
    <ds:schemaRef ds:uri="http://schemas.microsoft.com/office/2006/metadata/properties"/>
    <ds:schemaRef ds:uri="http://purl.org/dc/elements/1.1/"/>
    <ds:schemaRef ds:uri="http://schemas.openxmlformats.org/package/2006/metadata/core-properties"/>
  </ds:schemaRefs>
</ds:datastoreItem>
</file>

<file path=customXml/itemProps2.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3.xml><?xml version="1.0" encoding="utf-8"?>
<ds:datastoreItem xmlns:ds="http://schemas.openxmlformats.org/officeDocument/2006/customXml" ds:itemID="{722A6906-AD28-4305-94C9-9D9FC3F487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65b71e-750a-4d2c-81c7-03e5cb8e4740"/>
    <ds:schemaRef ds:uri="12773c8e-aaba-4c27-8145-fd97cf83f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67</TotalTime>
  <Words>1613</Words>
  <Application>Microsoft Office PowerPoint</Application>
  <PresentationFormat>Widescreen</PresentationFormat>
  <Paragraphs>208</Paragraphs>
  <Slides>48</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Arial</vt:lpstr>
      <vt:lpstr>Calibri</vt:lpstr>
      <vt:lpstr>Century Gothic</vt:lpstr>
      <vt:lpstr>Montserrat</vt:lpstr>
      <vt:lpstr>PT Sans</vt:lpstr>
      <vt:lpstr>UCTI-Template-foundation-level</vt:lpstr>
      <vt:lpstr>Equation</vt:lpstr>
      <vt:lpstr>PowerPoint Presentation</vt:lpstr>
      <vt:lpstr>TOPIC LEARNING OUTCOMES</vt:lpstr>
      <vt:lpstr>Topic &amp; Structure of The Lesson</vt:lpstr>
      <vt:lpstr>Key Terms You Must Be Able To Use</vt:lpstr>
      <vt:lpstr>Processes The Process Model</vt:lpstr>
      <vt:lpstr>Process Creation</vt:lpstr>
      <vt:lpstr>Process Termination</vt:lpstr>
      <vt:lpstr>Process Hierarchies</vt:lpstr>
      <vt:lpstr>Process States (1)</vt:lpstr>
      <vt:lpstr>Process States (2)</vt:lpstr>
      <vt:lpstr>Implementation of Processes (1)</vt:lpstr>
      <vt:lpstr>Implementation of Processes (2)</vt:lpstr>
      <vt:lpstr>Threads The Thread Model (1)</vt:lpstr>
      <vt:lpstr>The Thread Model (2)</vt:lpstr>
      <vt:lpstr>The Thread Model (3)</vt:lpstr>
      <vt:lpstr>Thread Usage (1)</vt:lpstr>
      <vt:lpstr>Thread Usage (2)</vt:lpstr>
      <vt:lpstr>Thread Usage (3)</vt:lpstr>
      <vt:lpstr>Thread Usage (4)</vt:lpstr>
      <vt:lpstr>Implementing Threads in User Space</vt:lpstr>
      <vt:lpstr>Implementing Threads in the Kernel</vt:lpstr>
      <vt:lpstr>Hybrid Implementations</vt:lpstr>
      <vt:lpstr>Interprocess Communication Race Conditions</vt:lpstr>
      <vt:lpstr>Scheduling Introduction to Scheduling (1)</vt:lpstr>
      <vt:lpstr>Introduction to Scheduling (2)</vt:lpstr>
      <vt:lpstr>Scheduling in Batch Systems (1)</vt:lpstr>
      <vt:lpstr>Scheduling in Batch Systems (2)</vt:lpstr>
      <vt:lpstr>Scheduling in Interactive Systems (1)</vt:lpstr>
      <vt:lpstr>Scheduling in Interactive Systems (2)</vt:lpstr>
      <vt:lpstr>Scheduling in Real-Time Systems</vt:lpstr>
      <vt:lpstr>Thread Scheduling (1)</vt:lpstr>
      <vt:lpstr>Thread Scheduling (2)</vt:lpstr>
      <vt:lpstr>Threads</vt:lpstr>
      <vt:lpstr>Java Threads</vt:lpstr>
      <vt:lpstr>Java Threads</vt:lpstr>
      <vt:lpstr>Java Threads Main Methods</vt:lpstr>
      <vt:lpstr>Threads vs Process</vt:lpstr>
      <vt:lpstr>Threads vs Process</vt:lpstr>
      <vt:lpstr>Continuation </vt:lpstr>
      <vt:lpstr>Multithreading in Java </vt:lpstr>
      <vt:lpstr>Multithreading in Java</vt:lpstr>
      <vt:lpstr>Multithreading in Java</vt:lpstr>
      <vt:lpstr>Multitasking vs Multithreading vs Multiprocessing vs parallel processing </vt:lpstr>
      <vt:lpstr>Creating a thread in Java </vt:lpstr>
      <vt:lpstr>Thread Methods</vt:lpstr>
      <vt:lpstr>Summary</vt:lpstr>
      <vt:lpstr>PowerPoint Presentation</vt:lpstr>
      <vt:lpstr>What we will cover next </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Ts. Umapathy Eaganathan</cp:lastModifiedBy>
  <cp:revision>3</cp:revision>
  <cp:lastPrinted>2023-02-03T03:07:34Z</cp:lastPrinted>
  <dcterms:created xsi:type="dcterms:W3CDTF">2005-08-02T10:18:20Z</dcterms:created>
  <dcterms:modified xsi:type="dcterms:W3CDTF">2024-01-08T15:37:59Z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0x0101001E916254A6895E40A31E093E5C38CA38</vt:lpwstr>
  </property>
</Properties>
</file>